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6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3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0" r:id="rId4"/>
    <p:sldId id="257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1" r:id="rId14"/>
    <p:sldId id="268" r:id="rId15"/>
    <p:sldId id="269" r:id="rId16"/>
    <p:sldId id="27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F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tiff>
</file>

<file path=ppt/media/image7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0738" y="4155141"/>
            <a:ext cx="7542212" cy="1013012"/>
          </a:xfrm>
        </p:spPr>
        <p:txBody>
          <a:bodyPr anchor="b" anchorCtr="0">
            <a:noAutofit/>
          </a:bodyPr>
          <a:lstStyle/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0738" y="5230906"/>
            <a:ext cx="7542212" cy="1030942"/>
          </a:xfrm>
        </p:spPr>
        <p:txBody>
          <a:bodyPr/>
          <a:lstStyle>
            <a:lvl1pPr marL="0" indent="0" algn="ctr">
              <a:spcBef>
                <a:spcPct val="30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smtClean="0"/>
              <a:t>Master-Untertitelformat bearbeiten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Picture 6" descr="MoleculeTrac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019" y="224679"/>
            <a:ext cx="5795963" cy="394337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über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3962399"/>
            <a:ext cx="7585710" cy="672353"/>
          </a:xfrm>
        </p:spPr>
        <p:txBody>
          <a:bodyPr anchor="b">
            <a:normAutofit/>
          </a:bodyPr>
          <a:lstStyle>
            <a:lvl1pPr algn="ctr">
              <a:defRPr sz="3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101957" y="457200"/>
            <a:ext cx="2940087" cy="2940087"/>
          </a:xfrm>
          <a:prstGeom prst="ellipse">
            <a:avLst/>
          </a:prstGeom>
          <a:solidFill>
            <a:schemeClr val="tx1">
              <a:lumMod val="75000"/>
            </a:schemeClr>
          </a:solidFill>
          <a:ln w="63500">
            <a:solidFill>
              <a:schemeClr val="tx1"/>
            </a:solidFill>
          </a:ln>
          <a:effectLst>
            <a:outerShdw blurRad="254000" dist="1524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FontTx/>
              <a:buNone/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AT" smtClean="0"/>
              <a:t>Bild auf Platzhalter ziehen oder durch Klicken auf Symbol hinzufügen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0" y="4639235"/>
            <a:ext cx="7585710" cy="1371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de-AT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19365" y="416859"/>
            <a:ext cx="1940859" cy="5607424"/>
          </a:xfrm>
        </p:spPr>
        <p:txBody>
          <a:bodyPr vert="eaVert" anchor="ctr" anchorCtr="0"/>
          <a:lstStyle/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0737" y="414015"/>
            <a:ext cx="6144839" cy="5610268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37" y="1219013"/>
            <a:ext cx="7542213" cy="19589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0737" y="3224213"/>
            <a:ext cx="7542213" cy="150018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400" b="1" kern="12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</p:spPr>
        <p:txBody>
          <a:bodyPr/>
          <a:lstStyle/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9462" y="1892301"/>
            <a:ext cx="3657600" cy="3975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800"/>
            </a:lvl6pPr>
            <a:lvl7pPr marL="2173288" indent="-344488">
              <a:defRPr sz="1800"/>
            </a:lvl7pPr>
            <a:lvl8pPr marL="2173288" indent="-344488">
              <a:defRPr sz="1800"/>
            </a:lvl8pPr>
            <a:lvl9pPr marL="2173288" indent="-344488"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3763" y="1892301"/>
            <a:ext cx="3657600" cy="3975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800"/>
            </a:lvl6pPr>
            <a:lvl7pPr marL="2173288" indent="-344488">
              <a:defRPr sz="1800"/>
            </a:lvl7pPr>
            <a:lvl8pPr marL="2173288" indent="-344488">
              <a:defRPr sz="1800"/>
            </a:lvl8pPr>
            <a:lvl9pPr marL="2173288" indent="-344488"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</p:spPr>
        <p:txBody>
          <a:bodyPr/>
          <a:lstStyle>
            <a:lvl1pPr>
              <a:defRPr/>
            </a:lvl1pPr>
          </a:lstStyle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2" y="1761565"/>
            <a:ext cx="3657600" cy="515469"/>
          </a:xfrm>
        </p:spPr>
        <p:txBody>
          <a:bodyPr anchor="b">
            <a:normAutofit/>
          </a:bodyPr>
          <a:lstStyle>
            <a:lvl1pPr marL="0" indent="0" algn="ctr">
              <a:spcBef>
                <a:spcPct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9462" y="2393575"/>
            <a:ext cx="3657600" cy="347382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600"/>
            </a:lvl6pPr>
            <a:lvl7pPr marL="2173288" indent="-344488">
              <a:defRPr sz="1600"/>
            </a:lvl7pPr>
            <a:lvl8pPr marL="2173288" indent="-344488">
              <a:defRPr sz="1600"/>
            </a:lvl8pPr>
            <a:lvl9pPr marL="2173288" indent="-344488"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3763" y="1761565"/>
            <a:ext cx="3657600" cy="515469"/>
          </a:xfrm>
        </p:spPr>
        <p:txBody>
          <a:bodyPr anchor="b">
            <a:normAutofit/>
          </a:bodyPr>
          <a:lstStyle>
            <a:lvl1pPr marL="0" indent="0" algn="ctr">
              <a:spcBef>
                <a:spcPct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3763" y="2393575"/>
            <a:ext cx="3657600" cy="347382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600"/>
            </a:lvl6pPr>
            <a:lvl7pPr marL="2173288" indent="-344488">
              <a:defRPr sz="1600"/>
            </a:lvl7pPr>
            <a:lvl8pPr marL="2173288" indent="-344488">
              <a:defRPr sz="1600"/>
            </a:lvl8pPr>
            <a:lvl9pPr marL="2173288" indent="-344488"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929" y="457201"/>
            <a:ext cx="3566160" cy="1371600"/>
          </a:xfrm>
        </p:spPr>
        <p:txBody>
          <a:bodyPr anchor="b">
            <a:normAutofit/>
          </a:bodyPr>
          <a:lstStyle>
            <a:lvl1pPr algn="ctr">
              <a:defRPr sz="3600" b="1"/>
            </a:lvl1pPr>
          </a:lstStyle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2393" y="457201"/>
            <a:ext cx="3566160" cy="5410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2173288" indent="-344488">
              <a:defRPr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929" y="1828801"/>
            <a:ext cx="3566160" cy="3657600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457200"/>
            <a:ext cx="3566160" cy="1371600"/>
          </a:xfrm>
        </p:spPr>
        <p:txBody>
          <a:bodyPr anchor="b">
            <a:normAutofit/>
          </a:bodyPr>
          <a:lstStyle>
            <a:lvl1pPr algn="ctr">
              <a:defRPr sz="3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66765" y="1676400"/>
            <a:ext cx="2975610" cy="2975610"/>
          </a:xfrm>
          <a:prstGeom prst="ellipse">
            <a:avLst/>
          </a:prstGeom>
          <a:solidFill>
            <a:schemeClr val="tx1">
              <a:lumMod val="75000"/>
            </a:schemeClr>
          </a:solidFill>
          <a:ln w="63500">
            <a:solidFill>
              <a:schemeClr val="tx1"/>
            </a:solidFill>
          </a:ln>
          <a:effectLst>
            <a:outerShdw blurRad="254000" dist="152400" dir="5400000" sx="90000" sy="-19000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AT" smtClean="0"/>
              <a:t>Bild auf Platzhalter ziehen oder durch Klicken auf Symbol hinzufügen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0" y="1828800"/>
            <a:ext cx="3566160" cy="3657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de-AT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idOverlay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60000"/>
              <a:lumOff val="40000"/>
              <a:alpha val="10000"/>
            </a:schemeClr>
          </a:solidFill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AT" smtClean="0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2" y="1882588"/>
            <a:ext cx="7581901" cy="3953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51812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70BA1CFD-BFF0-48BC-9BA5-4974D7A6AB15}" type="datetimeFigureOut">
              <a:rPr lang="en-US" smtClean="0"/>
              <a:t>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0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D12AA694-00EB-4F4B-AABB-6F50FB178914}" type="slidenum">
              <a:rPr lang="en-US" smtClean="0"/>
              <a:t>‹Nr.›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6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03225" indent="-403225" algn="l" defTabSz="914400" rtl="0" eaLnBrk="1" latinLnBrk="0" hangingPunct="1">
        <a:spcBef>
          <a:spcPts val="2000"/>
        </a:spcBef>
        <a:buFontTx/>
        <a:buBlip>
          <a:blip r:embed="rId15"/>
        </a:buBlip>
        <a:defRPr sz="24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1pPr>
      <a:lvl2pPr marL="806450" indent="-403225" algn="l" defTabSz="914400" rtl="0" eaLnBrk="1" latinLnBrk="0" hangingPunct="1">
        <a:spcBef>
          <a:spcPts val="600"/>
        </a:spcBef>
        <a:buFontTx/>
        <a:buBlip>
          <a:blip r:embed="rId15"/>
        </a:buBlip>
        <a:defRPr sz="22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2pPr>
      <a:lvl3pPr marL="1143000" indent="-336550" algn="l" defTabSz="914400" rtl="0" eaLnBrk="1" latinLnBrk="0" hangingPunct="1">
        <a:spcBef>
          <a:spcPts val="600"/>
        </a:spcBef>
        <a:buFontTx/>
        <a:buBlip>
          <a:blip r:embed="rId15"/>
        </a:buBlip>
        <a:defRPr sz="20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3pPr>
      <a:lvl4pPr marL="1492250" indent="-349250" algn="l" defTabSz="914400" rtl="0" eaLnBrk="1" latinLnBrk="0" hangingPunct="1">
        <a:spcBef>
          <a:spcPts val="600"/>
        </a:spcBef>
        <a:buFontTx/>
        <a:buBlip>
          <a:blip r:embed="rId15"/>
        </a:buBlip>
        <a:defRPr sz="18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4pPr>
      <a:lvl5pPr marL="1828800" indent="-336550" algn="l" defTabSz="914400" rtl="0" eaLnBrk="1" latinLnBrk="0" hangingPunct="1">
        <a:spcBef>
          <a:spcPts val="600"/>
        </a:spcBef>
        <a:buFontTx/>
        <a:buBlip>
          <a:blip r:embed="rId15"/>
        </a:buBlip>
        <a:defRPr sz="18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5pPr>
      <a:lvl6pPr marL="2173288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6pPr>
      <a:lvl7pPr marL="2516188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7pPr>
      <a:lvl8pPr marL="2860675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8pPr>
      <a:lvl9pPr marL="3205163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20738" y="3634441"/>
            <a:ext cx="7542212" cy="1013012"/>
          </a:xfrm>
        </p:spPr>
        <p:txBody>
          <a:bodyPr/>
          <a:lstStyle/>
          <a:p>
            <a:r>
              <a:rPr lang="de-DE" dirty="0" smtClean="0"/>
              <a:t>Elektro-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20738" y="4418106"/>
            <a:ext cx="7542212" cy="1030942"/>
          </a:xfrm>
        </p:spPr>
        <p:txBody>
          <a:bodyPr>
            <a:normAutofit/>
          </a:bodyPr>
          <a:lstStyle/>
          <a:p>
            <a:r>
              <a:rPr lang="de-DE" sz="5600" dirty="0" err="1" smtClean="0"/>
              <a:t>schutzmaßnahmen</a:t>
            </a:r>
            <a:endParaRPr lang="de-DE" sz="5600" dirty="0"/>
          </a:p>
        </p:txBody>
      </p:sp>
      <p:sp>
        <p:nvSpPr>
          <p:cNvPr id="6" name="Textfeld 5"/>
          <p:cNvSpPr txBox="1"/>
          <p:nvPr/>
        </p:nvSpPr>
        <p:spPr>
          <a:xfrm>
            <a:off x="6985000" y="6326664"/>
            <a:ext cx="2106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©</a:t>
            </a:r>
            <a:r>
              <a:rPr lang="de-DE" smtClean="0"/>
              <a:t>MK </a:t>
            </a:r>
            <a:r>
              <a:rPr lang="de-DE" smtClean="0"/>
              <a:t>2017-HTL </a:t>
            </a:r>
            <a:r>
              <a:rPr lang="de-DE" dirty="0" err="1" smtClean="0"/>
              <a:t>Ybbs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688"/>
            <a:ext cx="2153412" cy="2153412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588" y="170688"/>
            <a:ext cx="2153412" cy="215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10" y="1540933"/>
            <a:ext cx="9061890" cy="425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084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317500" y="612844"/>
            <a:ext cx="88265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/>
              <a:t>Ursachen für die Entstehung von Isolationsfehlern und die </a:t>
            </a:r>
            <a:r>
              <a:rPr lang="de-DE" sz="2400" dirty="0" smtClean="0"/>
              <a:t>daraus</a:t>
            </a:r>
            <a:endParaRPr lang="de-DE" sz="2400" dirty="0"/>
          </a:p>
          <a:p>
            <a:r>
              <a:rPr lang="de-DE" sz="2400" dirty="0"/>
              <a:t>resultierende Berührungsspannung sind Beschädigungen der </a:t>
            </a:r>
            <a:r>
              <a:rPr lang="de-DE" sz="2400" dirty="0" smtClean="0"/>
              <a:t>Betriebsisolation </a:t>
            </a:r>
            <a:r>
              <a:rPr lang="de-DE" sz="2400" dirty="0"/>
              <a:t>durch</a:t>
            </a:r>
            <a:r>
              <a:rPr lang="de-DE" sz="2400" dirty="0" smtClean="0"/>
              <a:t>:</a:t>
            </a:r>
          </a:p>
          <a:p>
            <a:r>
              <a:rPr lang="de-DE" sz="2400" dirty="0" smtClean="0"/>
              <a:t>		* </a:t>
            </a:r>
            <a:r>
              <a:rPr lang="de-DE" sz="2400" dirty="0"/>
              <a:t>Überlastung,			</a:t>
            </a:r>
          </a:p>
          <a:p>
            <a:r>
              <a:rPr lang="de-DE" sz="2400" dirty="0"/>
              <a:t>	</a:t>
            </a:r>
            <a:r>
              <a:rPr lang="de-DE" sz="2400" dirty="0" smtClean="0"/>
              <a:t>	* </a:t>
            </a:r>
            <a:r>
              <a:rPr lang="de-DE" sz="2400" dirty="0"/>
              <a:t>schlechte Behandlung und Alter des </a:t>
            </a:r>
            <a:r>
              <a:rPr lang="de-DE" sz="2400" dirty="0" smtClean="0"/>
              <a:t>Gerätes</a:t>
            </a:r>
            <a:endParaRPr lang="de-DE" sz="2400" dirty="0"/>
          </a:p>
          <a:p>
            <a:r>
              <a:rPr lang="de-DE" sz="2400" dirty="0"/>
              <a:t>	</a:t>
            </a:r>
            <a:r>
              <a:rPr lang="de-DE" sz="2400" dirty="0" smtClean="0"/>
              <a:t>	* </a:t>
            </a:r>
            <a:r>
              <a:rPr lang="de-DE" sz="2400" dirty="0"/>
              <a:t>Fehlen von Zugentlastung und </a:t>
            </a:r>
            <a:r>
              <a:rPr lang="de-DE" sz="2400" dirty="0" smtClean="0"/>
              <a:t>Knickschutz</a:t>
            </a:r>
            <a:r>
              <a:rPr lang="de-DE" sz="2400" dirty="0"/>
              <a:t>		</a:t>
            </a:r>
            <a:r>
              <a:rPr lang="de-DE" sz="2400" dirty="0" smtClean="0"/>
              <a:t>	* </a:t>
            </a:r>
            <a:r>
              <a:rPr lang="de-DE" sz="2400" dirty="0"/>
              <a:t>Schmutz und Feuchtigkeit (</a:t>
            </a:r>
            <a:r>
              <a:rPr lang="de-DE" sz="2400" dirty="0" smtClean="0"/>
              <a:t>Kriechströme)</a:t>
            </a:r>
            <a:endParaRPr lang="de-DE" sz="2400" dirty="0"/>
          </a:p>
          <a:p>
            <a:r>
              <a:rPr lang="de-DE" sz="2400" dirty="0"/>
              <a:t>		</a:t>
            </a:r>
            <a:r>
              <a:rPr lang="de-DE" sz="2400" dirty="0" smtClean="0"/>
              <a:t>* </a:t>
            </a:r>
            <a:r>
              <a:rPr lang="de-DE" sz="2400" dirty="0" err="1"/>
              <a:t>abgespleißte</a:t>
            </a:r>
            <a:r>
              <a:rPr lang="de-DE" sz="2400" dirty="0"/>
              <a:t> Drähte bei den Anschlussklemmen</a:t>
            </a:r>
            <a:r>
              <a:rPr lang="de-DE" dirty="0"/>
              <a:t>			</a:t>
            </a:r>
          </a:p>
        </p:txBody>
      </p:sp>
      <p:graphicFrame>
        <p:nvGraphicFramePr>
          <p:cNvPr id="3" name="Tabel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7773300"/>
              </p:ext>
            </p:extLst>
          </p:nvPr>
        </p:nvGraphicFramePr>
        <p:xfrm>
          <a:off x="487362" y="4416789"/>
          <a:ext cx="8174037" cy="1262380"/>
        </p:xfrm>
        <a:graphic>
          <a:graphicData uri="http://schemas.openxmlformats.org/drawingml/2006/table">
            <a:tbl>
              <a:tblPr/>
              <a:tblGrid>
                <a:gridCol w="8174037"/>
              </a:tblGrid>
              <a:tr h="690983"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sz="1000" b="1" i="0" u="none" strike="noStrike" dirty="0" smtClean="0">
                        <a:effectLst/>
                        <a:latin typeface="Arial"/>
                        <a:cs typeface="Arial"/>
                      </a:endParaRPr>
                    </a:p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i="0" u="none" strike="noStrike" dirty="0" smtClean="0">
                          <a:effectLst/>
                          <a:latin typeface="Arial"/>
                          <a:cs typeface="Arial"/>
                        </a:rPr>
                        <a:t>(</a:t>
                      </a:r>
                      <a:r>
                        <a:rPr lang="de-DE" sz="2400" b="1" i="0" u="none" strike="noStrike" dirty="0">
                          <a:effectLst/>
                          <a:latin typeface="Arial"/>
                          <a:cs typeface="Arial"/>
                        </a:rPr>
                        <a:t>C) Das Auftreten von Berührungsspannung über 65 V~ und 120 V</a:t>
                      </a:r>
                      <a:r>
                        <a:rPr lang="de-DE" sz="2400" b="1" i="0" u="none" strike="noStrike" dirty="0" smtClean="0">
                          <a:effectLst/>
                          <a:latin typeface="Arial"/>
                          <a:cs typeface="Arial"/>
                        </a:rPr>
                        <a:t>= muss verhindert werden (Fehlerschutz).</a:t>
                      </a:r>
                    </a:p>
                    <a:p>
                      <a:pPr algn="l" fontAlgn="b"/>
                      <a:endParaRPr lang="de-DE" sz="2400" b="1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99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000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949361"/>
              </p:ext>
            </p:extLst>
          </p:nvPr>
        </p:nvGraphicFramePr>
        <p:xfrm>
          <a:off x="520700" y="254000"/>
          <a:ext cx="7650163" cy="5997926"/>
        </p:xfrm>
        <a:graphic>
          <a:graphicData uri="http://schemas.openxmlformats.org/drawingml/2006/table">
            <a:tbl>
              <a:tblPr/>
              <a:tblGrid>
                <a:gridCol w="499889"/>
                <a:gridCol w="1802465"/>
                <a:gridCol w="977052"/>
                <a:gridCol w="50800"/>
                <a:gridCol w="1066430"/>
                <a:gridCol w="50800"/>
                <a:gridCol w="1027852"/>
                <a:gridCol w="2174875"/>
              </a:tblGrid>
              <a:tr h="426714">
                <a:tc>
                  <a:txBody>
                    <a:bodyPr/>
                    <a:lstStyle/>
                    <a:p>
                      <a:pPr algn="ctr" fontAlgn="b"/>
                      <a:r>
                        <a:rPr lang="de-DE" sz="2400" b="0" i="0" u="none" strike="noStrike" dirty="0" smtClean="0">
                          <a:effectLst/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 smtClean="0">
                          <a:effectLst/>
                          <a:latin typeface="Arial"/>
                          <a:cs typeface="Arial"/>
                        </a:rPr>
                        <a:t>Schutzisolierung</a:t>
                      </a:r>
                      <a:endParaRPr lang="de-DE" sz="2400" b="0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de-DE" sz="2400" b="0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effectLst/>
                          <a:latin typeface="Arial"/>
                          <a:cs typeface="Arial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effectLst/>
                          <a:latin typeface="Arial"/>
                          <a:cs typeface="Arial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>
                          <a:solidFill>
                            <a:schemeClr val="accent4"/>
                          </a:solidFill>
                          <a:effectLst/>
                          <a:latin typeface="Arial"/>
                          <a:cs typeface="Arial"/>
                        </a:rPr>
                        <a:t>      Geräteanschluss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F1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426714">
                <a:tc>
                  <a:txBody>
                    <a:bodyPr/>
                    <a:lstStyle/>
                    <a:p>
                      <a:pPr algn="ctr" fontAlgn="b"/>
                      <a:r>
                        <a:rPr lang="de-DE" sz="2400" b="0" i="0" u="none" strike="noStrike" dirty="0" smtClean="0">
                          <a:effectLst/>
                          <a:latin typeface="Arial"/>
                          <a:cs typeface="Arial"/>
                        </a:rPr>
                        <a:t>2</a:t>
                      </a:r>
                      <a:endParaRPr lang="de-DE" sz="2400" b="0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effectLst/>
                          <a:latin typeface="Arial"/>
                          <a:cs typeface="Arial"/>
                        </a:rPr>
                        <a:t>Schutz- und Funktionskleinspannung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>
                          <a:solidFill>
                            <a:schemeClr val="accent4"/>
                          </a:solidFill>
                          <a:effectLst/>
                          <a:latin typeface="Arial"/>
                          <a:cs typeface="Arial"/>
                        </a:rPr>
                        <a:t>              </a:t>
                      </a:r>
                      <a:r>
                        <a:rPr lang="de-DE" sz="2400" b="1" i="0" u="none" strike="noStrike">
                          <a:solidFill>
                            <a:schemeClr val="accent4"/>
                          </a:solidFill>
                          <a:effectLst/>
                          <a:latin typeface="Arial"/>
                          <a:cs typeface="Arial"/>
                        </a:rPr>
                        <a:t>ohne</a:t>
                      </a:r>
                      <a:endParaRPr lang="de-DE" sz="2400" b="0" i="0" u="none" strike="noStrike">
                        <a:solidFill>
                          <a:schemeClr val="accent4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F1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448050">
                <a:tc>
                  <a:txBody>
                    <a:bodyPr/>
                    <a:lstStyle/>
                    <a:p>
                      <a:pPr algn="ctr" fontAlgn="b"/>
                      <a:r>
                        <a:rPr lang="de-DE" sz="2400" b="0" i="0" u="none" strike="noStrike" dirty="0" smtClean="0">
                          <a:effectLst/>
                          <a:latin typeface="Arial"/>
                          <a:cs typeface="Arial"/>
                        </a:rPr>
                        <a:t>3</a:t>
                      </a:r>
                      <a:endParaRPr lang="de-DE" sz="2400" b="0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effectLst/>
                          <a:latin typeface="Arial"/>
                          <a:cs typeface="Arial"/>
                        </a:rPr>
                        <a:t>Schutztrennung für </a:t>
                      </a:r>
                      <a:r>
                        <a:rPr lang="de-DE" sz="2400" b="1" i="0" u="none" strike="noStrike" dirty="0">
                          <a:effectLst/>
                          <a:latin typeface="Arial"/>
                          <a:cs typeface="Arial"/>
                        </a:rPr>
                        <a:t>ein</a:t>
                      </a:r>
                      <a:r>
                        <a:rPr lang="de-DE" sz="2400" b="0" i="0" u="none" strike="noStrike" dirty="0">
                          <a:effectLst/>
                          <a:latin typeface="Arial"/>
                          <a:cs typeface="Arial"/>
                        </a:rPr>
                        <a:t> Gerät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solidFill>
                            <a:schemeClr val="accent4"/>
                          </a:solidFill>
                          <a:effectLst/>
                          <a:latin typeface="Arial"/>
                          <a:cs typeface="Arial"/>
                        </a:rPr>
                        <a:t>        Schutzleiter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1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426714">
                <a:tc>
                  <a:txBody>
                    <a:bodyPr/>
                    <a:lstStyle/>
                    <a:p>
                      <a:pPr algn="ctr" fontAlgn="b"/>
                      <a:r>
                        <a:rPr lang="de-DE" sz="2400" b="0" i="0" u="none" strike="noStrike" dirty="0" smtClean="0">
                          <a:effectLst/>
                          <a:latin typeface="Arial"/>
                          <a:cs typeface="Arial"/>
                        </a:rPr>
                        <a:t>3</a:t>
                      </a:r>
                      <a:endParaRPr lang="de-DE" sz="2400" b="0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>
                          <a:effectLst/>
                          <a:latin typeface="Arial"/>
                          <a:cs typeface="Arial"/>
                        </a:rPr>
                        <a:t>Schutztrennung für </a:t>
                      </a:r>
                      <a:r>
                        <a:rPr lang="de-DE" sz="2400" b="1" i="0" u="none" strike="noStrike">
                          <a:effectLst/>
                          <a:latin typeface="Arial"/>
                          <a:cs typeface="Arial"/>
                        </a:rPr>
                        <a:t>mehrere</a:t>
                      </a:r>
                      <a:r>
                        <a:rPr lang="de-DE" sz="2400" b="0" i="0" u="none" strike="noStrike">
                          <a:effectLst/>
                          <a:latin typeface="Arial"/>
                          <a:cs typeface="Arial"/>
                        </a:rPr>
                        <a:t> Geräte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effectLst/>
                          <a:latin typeface="Arial"/>
                          <a:cs typeface="Arial"/>
                        </a:rPr>
                        <a:t> 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F1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effectLst/>
                          <a:latin typeface="Arial"/>
                          <a:cs typeface="Arial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F1A"/>
                    </a:solidFill>
                  </a:tcPr>
                </a:tc>
              </a:tr>
              <a:tr h="426714">
                <a:tc>
                  <a:txBody>
                    <a:bodyPr/>
                    <a:lstStyle/>
                    <a:p>
                      <a:pPr algn="ctr" fontAlgn="b"/>
                      <a:r>
                        <a:rPr lang="de-DE" sz="2400" b="0" i="0" u="none" strike="noStrike" dirty="0" smtClean="0">
                          <a:effectLst/>
                          <a:latin typeface="Arial"/>
                          <a:cs typeface="Arial"/>
                        </a:rPr>
                        <a:t>4</a:t>
                      </a:r>
                      <a:endParaRPr lang="de-DE" sz="2400" b="0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effectLst/>
                          <a:latin typeface="Arial"/>
                          <a:cs typeface="Arial"/>
                        </a:rPr>
                        <a:t>Schutzerdung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de-DE" sz="2400" b="0" i="0" u="none" strike="noStrike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de-DE" sz="2400" b="0" i="0" u="none" strike="noStrike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>
                          <a:solidFill>
                            <a:srgbClr val="C61B1B"/>
                          </a:solidFill>
                          <a:effectLst/>
                          <a:latin typeface="Arial"/>
                          <a:cs typeface="Arial"/>
                        </a:rPr>
                        <a:t>      Geräteanschluss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F1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426714">
                <a:tc>
                  <a:txBody>
                    <a:bodyPr/>
                    <a:lstStyle/>
                    <a:p>
                      <a:pPr algn="ctr" fontAlgn="b"/>
                      <a:r>
                        <a:rPr lang="de-DE" sz="2400" b="0" i="0" u="none" strike="noStrike" dirty="0" smtClean="0">
                          <a:effectLst/>
                          <a:latin typeface="Arial"/>
                          <a:cs typeface="Arial"/>
                        </a:rPr>
                        <a:t>5</a:t>
                      </a:r>
                      <a:endParaRPr lang="de-DE" sz="2400" b="0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>
                          <a:effectLst/>
                          <a:latin typeface="Arial"/>
                          <a:cs typeface="Arial"/>
                        </a:rPr>
                        <a:t>Nullung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de-DE" sz="2400" b="0" i="0" u="none" strike="noStrike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de-DE" sz="2400" b="0" i="0" u="none" strike="noStrike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solidFill>
                            <a:srgbClr val="C61B1B"/>
                          </a:solidFill>
                          <a:effectLst/>
                          <a:latin typeface="Arial"/>
                          <a:cs typeface="Arial"/>
                        </a:rPr>
                        <a:t>              </a:t>
                      </a:r>
                      <a:r>
                        <a:rPr lang="de-DE" sz="2400" b="1" i="0" u="none" strike="noStrike" dirty="0">
                          <a:solidFill>
                            <a:srgbClr val="C61B1B"/>
                          </a:solidFill>
                          <a:effectLst/>
                          <a:latin typeface="Arial"/>
                          <a:cs typeface="Arial"/>
                        </a:rPr>
                        <a:t>mit</a:t>
                      </a:r>
                      <a:endParaRPr lang="de-DE" sz="2400" b="0" i="0" u="none" strike="noStrike" dirty="0">
                        <a:solidFill>
                          <a:srgbClr val="C61B1B"/>
                        </a:solidFill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F1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426714">
                <a:tc>
                  <a:txBody>
                    <a:bodyPr/>
                    <a:lstStyle/>
                    <a:p>
                      <a:pPr algn="ctr" fontAlgn="b"/>
                      <a:r>
                        <a:rPr lang="de-DE" sz="2400" b="0" i="0" u="none" strike="noStrike" dirty="0" smtClean="0">
                          <a:effectLst/>
                          <a:latin typeface="Arial"/>
                          <a:cs typeface="Arial"/>
                        </a:rPr>
                        <a:t>6</a:t>
                      </a:r>
                      <a:endParaRPr lang="de-DE" sz="2400" b="0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>
                          <a:effectLst/>
                          <a:latin typeface="Arial"/>
                          <a:cs typeface="Arial"/>
                        </a:rPr>
                        <a:t>Fehlerstromschutzschaltung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solidFill>
                            <a:srgbClr val="C61B1B"/>
                          </a:solidFill>
                          <a:effectLst/>
                          <a:latin typeface="Arial"/>
                          <a:cs typeface="Arial"/>
                        </a:rPr>
                        <a:t>        Schutzleiter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F1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448050">
                <a:tc>
                  <a:txBody>
                    <a:bodyPr/>
                    <a:lstStyle/>
                    <a:p>
                      <a:pPr algn="ctr" fontAlgn="b"/>
                      <a:r>
                        <a:rPr lang="de-DE" sz="2400" b="0" i="0" u="none" strike="noStrike" smtClean="0">
                          <a:effectLst/>
                          <a:latin typeface="Arial"/>
                          <a:cs typeface="Arial"/>
                        </a:rPr>
                        <a:t>7</a:t>
                      </a:r>
                      <a:endParaRPr lang="de-DE" sz="2400" b="0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effectLst/>
                          <a:latin typeface="Arial"/>
                          <a:cs typeface="Arial"/>
                        </a:rPr>
                        <a:t>Schutzleitungssystem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de-DE" sz="2400" b="0" i="0" u="none" strike="noStrike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effectLst/>
                          <a:latin typeface="Arial"/>
                          <a:cs typeface="Arial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>
                          <a:effectLst/>
                          <a:latin typeface="Arial"/>
                          <a:cs typeface="Arial"/>
                        </a:rPr>
                        <a:t> 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1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2400" b="0" i="0" u="none" strike="noStrike" dirty="0">
                          <a:effectLst/>
                          <a:latin typeface="Arial"/>
                          <a:cs typeface="Arial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F1A"/>
                    </a:solidFill>
                  </a:tcPr>
                </a:tc>
              </a:tr>
              <a:tr h="277364">
                <a:tc>
                  <a:txBody>
                    <a:bodyPr/>
                    <a:lstStyle/>
                    <a:p>
                      <a:pPr algn="l" fontAlgn="b"/>
                      <a:endParaRPr lang="de-DE" sz="2400" b="0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2400" b="0" i="0" u="none" strike="noStrike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de-DE" sz="2400" b="0" i="0" u="none" strike="noStrike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de-DE" sz="2400" b="0" i="0" u="none" strike="noStrike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2400" b="0" i="0" u="none" strike="noStrike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2400" b="0" i="0" u="none" strike="noStrike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6714">
                <a:tc gridSpan="8"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b="1" i="0" u="none" strike="noStrike" dirty="0">
                          <a:solidFill>
                            <a:srgbClr val="C61B1B"/>
                          </a:solidFill>
                          <a:effectLst/>
                          <a:latin typeface="Arial"/>
                          <a:cs typeface="Arial"/>
                        </a:rPr>
                        <a:t>Es ist strengstens verboten, Schutzmaßnahmen vorzutäuschen </a:t>
                      </a:r>
                      <a:r>
                        <a:rPr lang="de-DE" sz="2400" b="1" i="0" u="none" strike="noStrike" dirty="0" smtClean="0">
                          <a:solidFill>
                            <a:srgbClr val="C61B1B"/>
                          </a:solidFill>
                          <a:effectLst/>
                          <a:latin typeface="Arial"/>
                          <a:cs typeface="Arial"/>
                        </a:rPr>
                        <a:t>und Schutzmaßnahmen unwirksam zu machen.</a:t>
                      </a:r>
                    </a:p>
                    <a:p>
                      <a:pPr algn="ctr" fontAlgn="b"/>
                      <a:endParaRPr lang="de-DE" sz="800" b="1" i="0" u="none" strike="noStrike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F1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5527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30300" y="1968500"/>
            <a:ext cx="65278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400" b="1" dirty="0" smtClean="0">
                <a:latin typeface="+mj-lt"/>
              </a:rPr>
              <a:t>Schutzklassen elektrischer Geräte</a:t>
            </a:r>
            <a:endParaRPr lang="de-DE" sz="5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0842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000" y="1981200"/>
            <a:ext cx="1371600" cy="13716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3200400"/>
            <a:ext cx="1371600" cy="13716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00" y="4470400"/>
            <a:ext cx="1371600" cy="13716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61" y="711200"/>
            <a:ext cx="6836739" cy="515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912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899" y="381001"/>
            <a:ext cx="6210301" cy="4893866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5486400"/>
            <a:ext cx="1371600" cy="13716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1600" y="5486400"/>
            <a:ext cx="1371600" cy="13716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9000" y="5486400"/>
            <a:ext cx="1371600" cy="137160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34340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736600" y="914400"/>
            <a:ext cx="3246402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/>
              <a:t>Beispiele für Geräte:</a:t>
            </a:r>
          </a:p>
          <a:p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sz="2800" dirty="0" smtClean="0"/>
              <a:t>der Klasse I:</a:t>
            </a:r>
          </a:p>
          <a:p>
            <a:pPr marL="285750" indent="-285750">
              <a:buFont typeface="Arial"/>
              <a:buChar char="•"/>
            </a:pPr>
            <a:endParaRPr lang="de-DE" dirty="0"/>
          </a:p>
          <a:p>
            <a:pPr marL="285750" indent="-285750">
              <a:buFont typeface="Arial"/>
              <a:buChar char="•"/>
            </a:pPr>
            <a:endParaRPr lang="de-DE" dirty="0"/>
          </a:p>
          <a:p>
            <a:pPr marL="285750" indent="-285750">
              <a:buFont typeface="Arial"/>
              <a:buChar char="•"/>
            </a:pPr>
            <a:endParaRPr lang="de-DE" dirty="0" smtClean="0"/>
          </a:p>
          <a:p>
            <a:pPr marL="285750" indent="-285750">
              <a:buFont typeface="Arial"/>
              <a:buChar char="•"/>
            </a:pPr>
            <a:endParaRPr lang="de-DE" dirty="0"/>
          </a:p>
          <a:p>
            <a:pPr marL="285750" indent="-285750">
              <a:buFont typeface="Arial"/>
              <a:buChar char="•"/>
            </a:pPr>
            <a:endParaRPr lang="de-DE" dirty="0" smtClean="0"/>
          </a:p>
          <a:p>
            <a:pPr marL="285750" indent="-285750">
              <a:buFont typeface="Arial"/>
              <a:buChar char="•"/>
            </a:pPr>
            <a:r>
              <a:rPr lang="de-DE" sz="2400" dirty="0" smtClean="0"/>
              <a:t>der Klasse II:</a:t>
            </a:r>
          </a:p>
          <a:p>
            <a:pPr marL="285750" indent="-285750">
              <a:buFont typeface="Arial"/>
              <a:buChar char="•"/>
            </a:pPr>
            <a:endParaRPr lang="de-DE" dirty="0"/>
          </a:p>
          <a:p>
            <a:pPr marL="285750" indent="-285750">
              <a:buFont typeface="Arial"/>
              <a:buChar char="•"/>
            </a:pPr>
            <a:endParaRPr lang="de-DE" dirty="0" smtClean="0"/>
          </a:p>
          <a:p>
            <a:pPr marL="285750" indent="-285750">
              <a:buFont typeface="Arial"/>
              <a:buChar char="•"/>
            </a:pPr>
            <a:endParaRPr lang="de-DE" dirty="0"/>
          </a:p>
          <a:p>
            <a:pPr marL="285750" indent="-285750">
              <a:buFont typeface="Arial"/>
              <a:buChar char="•"/>
            </a:pPr>
            <a:endParaRPr lang="de-DE" dirty="0" smtClean="0"/>
          </a:p>
          <a:p>
            <a:pPr marL="285750" indent="-285750">
              <a:buFont typeface="Arial"/>
              <a:buChar char="•"/>
            </a:pPr>
            <a:endParaRPr lang="de-DE" dirty="0" smtClean="0"/>
          </a:p>
          <a:p>
            <a:pPr marL="285750" indent="-285750">
              <a:buFont typeface="Arial"/>
              <a:buChar char="•"/>
            </a:pPr>
            <a:endParaRPr lang="de-DE" dirty="0"/>
          </a:p>
          <a:p>
            <a:pPr marL="285750" indent="-285750">
              <a:buFont typeface="Arial"/>
              <a:buChar char="•"/>
            </a:pPr>
            <a:r>
              <a:rPr lang="de-DE" sz="2800" dirty="0" smtClean="0"/>
              <a:t>der Klasse III:</a:t>
            </a:r>
            <a:endParaRPr lang="de-DE" sz="2800" dirty="0"/>
          </a:p>
          <a:p>
            <a:pPr marL="285750" indent="-285750">
              <a:buFont typeface="Arial"/>
              <a:buChar char="•"/>
            </a:pP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3149600" y="1524000"/>
            <a:ext cx="57728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Waschmaschinen, E-Herde, Geschirrspüler, </a:t>
            </a:r>
          </a:p>
          <a:p>
            <a:r>
              <a:rPr lang="de-DE" sz="2400" dirty="0" err="1" smtClean="0"/>
              <a:t>Mischmaschinen,Bügeleisen</a:t>
            </a:r>
            <a:r>
              <a:rPr lang="de-DE" sz="2400" dirty="0" smtClean="0"/>
              <a:t>,........</a:t>
            </a:r>
            <a:endParaRPr lang="de-DE" sz="2400" dirty="0"/>
          </a:p>
        </p:txBody>
      </p:sp>
      <p:sp>
        <p:nvSpPr>
          <p:cNvPr id="4" name="Textfeld 3"/>
          <p:cNvSpPr txBox="1"/>
          <p:nvPr/>
        </p:nvSpPr>
        <p:spPr>
          <a:xfrm>
            <a:off x="3149600" y="3396734"/>
            <a:ext cx="45095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Rasierapparate, Handwerkzeuge,</a:t>
            </a:r>
          </a:p>
          <a:p>
            <a:r>
              <a:rPr lang="de-DE" sz="2400" dirty="0" smtClean="0"/>
              <a:t>Küchengeräte, Handlampen,....</a:t>
            </a: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3149600" y="5499100"/>
            <a:ext cx="60773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Kesselreinigungsgeräte, medizinische Geräte,</a:t>
            </a:r>
          </a:p>
          <a:p>
            <a:r>
              <a:rPr lang="de-DE" sz="2400" dirty="0" smtClean="0"/>
              <a:t>Handlampen, Kinderspielzeug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12699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812800" y="565834"/>
            <a:ext cx="261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i="1" dirty="0">
                <a:solidFill>
                  <a:srgbClr val="FFFFFF"/>
                </a:solidFill>
                <a:latin typeface="Comic Sans MS"/>
              </a:rPr>
              <a:t>Unfallgefahr</a:t>
            </a:r>
          </a:p>
          <a:p>
            <a:endParaRPr lang="de-DE" sz="2400" dirty="0">
              <a:solidFill>
                <a:srgbClr val="FFFFFF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125724" y="585568"/>
            <a:ext cx="28058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i="1" dirty="0">
                <a:solidFill>
                  <a:srgbClr val="FFFFFF"/>
                </a:solidFill>
                <a:latin typeface="Comic Sans MS"/>
              </a:rPr>
              <a:t>Schutzmaßnahme</a:t>
            </a:r>
          </a:p>
          <a:p>
            <a:endParaRPr lang="de-DE" sz="2400" dirty="0">
              <a:solidFill>
                <a:srgbClr val="FFFFFF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114300" y="1231899"/>
            <a:ext cx="59180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"/>
            <a:r>
              <a:rPr lang="de-DE" sz="2400" b="1" dirty="0">
                <a:solidFill>
                  <a:srgbClr val="FFFFFF"/>
                </a:solidFill>
              </a:rPr>
              <a:t>1. Das direkte Berühren von aktiven Leitern,</a:t>
            </a:r>
            <a:endParaRPr lang="de-DE" sz="2400" dirty="0">
              <a:solidFill>
                <a:srgbClr val="FFFFFF"/>
              </a:solidFill>
            </a:endParaRPr>
          </a:p>
          <a:p>
            <a:pPr fontAlgn="b"/>
            <a:r>
              <a:rPr lang="de-DE" sz="2400" dirty="0">
                <a:solidFill>
                  <a:srgbClr val="FFFFFF"/>
                </a:solidFill>
              </a:rPr>
              <a:t>     also von leitenden Teilen, die</a:t>
            </a:r>
          </a:p>
          <a:p>
            <a:pPr fontAlgn="b"/>
            <a:r>
              <a:rPr lang="de-DE" sz="2400" dirty="0">
                <a:solidFill>
                  <a:srgbClr val="FFFFFF"/>
                </a:solidFill>
              </a:rPr>
              <a:t>     Betriebsspannung führen</a:t>
            </a:r>
          </a:p>
          <a:p>
            <a:endParaRPr lang="de-DE" sz="2400" dirty="0">
              <a:solidFill>
                <a:srgbClr val="FFFFFF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578600" y="1212165"/>
            <a:ext cx="25150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"/>
            <a:r>
              <a:rPr lang="de-DE" sz="2400" b="1" dirty="0">
                <a:solidFill>
                  <a:srgbClr val="FFFFFF"/>
                </a:solidFill>
              </a:rPr>
              <a:t>Basisschutz</a:t>
            </a:r>
            <a:endParaRPr lang="de-DE" sz="2400" dirty="0">
              <a:solidFill>
                <a:srgbClr val="FFFFFF"/>
              </a:solidFill>
            </a:endParaRPr>
          </a:p>
          <a:p>
            <a:pPr fontAlgn="b"/>
            <a:r>
              <a:rPr lang="de-DE" sz="2400" dirty="0">
                <a:solidFill>
                  <a:srgbClr val="FFFFFF"/>
                </a:solidFill>
              </a:rPr>
              <a:t>Schutz gegen</a:t>
            </a:r>
          </a:p>
          <a:p>
            <a:pPr fontAlgn="b"/>
            <a:r>
              <a:rPr lang="de-DE" sz="2400" dirty="0">
                <a:solidFill>
                  <a:srgbClr val="FFFFFF"/>
                </a:solidFill>
              </a:rPr>
              <a:t>direktes Berühren</a:t>
            </a:r>
          </a:p>
          <a:p>
            <a:endParaRPr lang="de-DE" sz="2400" dirty="0">
              <a:solidFill>
                <a:srgbClr val="FFFFFF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88900" y="2889429"/>
            <a:ext cx="57897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"/>
            <a:r>
              <a:rPr lang="de-DE" sz="2400" b="1" dirty="0">
                <a:solidFill>
                  <a:srgbClr val="FFFFFF"/>
                </a:solidFill>
              </a:rPr>
              <a:t>2. Das Auftreten von Berührungsspannung</a:t>
            </a:r>
            <a:endParaRPr lang="de-DE" sz="2400" dirty="0">
              <a:solidFill>
                <a:srgbClr val="FFFFFF"/>
              </a:solidFill>
            </a:endParaRPr>
          </a:p>
          <a:p>
            <a:pPr fontAlgn="b"/>
            <a:r>
              <a:rPr lang="de-DE" sz="2400" dirty="0">
                <a:solidFill>
                  <a:srgbClr val="FFFFFF"/>
                </a:solidFill>
              </a:rPr>
              <a:t>     an inaktiven Teilen elektrischer</a:t>
            </a:r>
          </a:p>
          <a:p>
            <a:pPr fontAlgn="b"/>
            <a:r>
              <a:rPr lang="de-DE" sz="2400" dirty="0">
                <a:solidFill>
                  <a:srgbClr val="FFFFFF"/>
                </a:solidFill>
              </a:rPr>
              <a:t>     Betriebsmittel durch Isolationsfehler</a:t>
            </a:r>
          </a:p>
          <a:p>
            <a:endParaRPr lang="de-DE" sz="2400" dirty="0">
              <a:solidFill>
                <a:srgbClr val="FFFFFF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609975" y="2775654"/>
            <a:ext cx="25980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"/>
            <a:r>
              <a:rPr lang="de-DE" sz="2400" b="1" dirty="0">
                <a:solidFill>
                  <a:srgbClr val="FFFFFF"/>
                </a:solidFill>
              </a:rPr>
              <a:t>Fehlerschutz</a:t>
            </a:r>
            <a:endParaRPr lang="de-DE" sz="2400" dirty="0">
              <a:solidFill>
                <a:srgbClr val="FFFFFF"/>
              </a:solidFill>
            </a:endParaRPr>
          </a:p>
          <a:p>
            <a:pPr fontAlgn="b"/>
            <a:r>
              <a:rPr lang="de-DE" sz="2400" dirty="0">
                <a:solidFill>
                  <a:srgbClr val="FFFFFF"/>
                </a:solidFill>
              </a:rPr>
              <a:t>Schutz bei</a:t>
            </a:r>
          </a:p>
          <a:p>
            <a:pPr fontAlgn="b"/>
            <a:r>
              <a:rPr lang="de-DE" sz="2400" dirty="0">
                <a:solidFill>
                  <a:srgbClr val="FFFFFF"/>
                </a:solidFill>
              </a:rPr>
              <a:t>indirektem </a:t>
            </a:r>
            <a:endParaRPr lang="de-DE" sz="2400" dirty="0" smtClean="0">
              <a:solidFill>
                <a:srgbClr val="FFFFFF"/>
              </a:solidFill>
            </a:endParaRPr>
          </a:p>
          <a:p>
            <a:pPr fontAlgn="b"/>
            <a:r>
              <a:rPr lang="de-DE" sz="2400" dirty="0" smtClean="0">
                <a:solidFill>
                  <a:srgbClr val="FFFFFF"/>
                </a:solidFill>
              </a:rPr>
              <a:t>Berühren</a:t>
            </a:r>
            <a:endParaRPr lang="de-DE" sz="2400" dirty="0">
              <a:solidFill>
                <a:srgbClr val="FFFFFF"/>
              </a:solidFill>
            </a:endParaRPr>
          </a:p>
          <a:p>
            <a:endParaRPr lang="de-DE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38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789" y="1206500"/>
            <a:ext cx="8610911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8913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9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9901" y="5473700"/>
            <a:ext cx="185420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9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9901" y="3784600"/>
            <a:ext cx="185420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9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9901" y="2336800"/>
            <a:ext cx="185420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6000" i="1" dirty="0">
                <a:solidFill>
                  <a:srgbClr val="33CCCC"/>
                </a:solidFill>
                <a:latin typeface="Comic Sans MS"/>
                <a:ea typeface="Comic Sans MS"/>
                <a:cs typeface="Comic Sans MS"/>
              </a:rPr>
              <a:t> </a:t>
            </a:r>
            <a:r>
              <a:rPr lang="de-DE" sz="6000" i="1" u="sng" dirty="0">
                <a:solidFill>
                  <a:srgbClr val="33CCCC"/>
                </a:solidFill>
                <a:latin typeface="Comic Sans MS"/>
                <a:ea typeface="Comic Sans MS"/>
                <a:cs typeface="Comic Sans MS"/>
              </a:rPr>
              <a:t>Das Elektro</a:t>
            </a:r>
            <a:r>
              <a:rPr lang="de-DE" sz="6000" i="1" u="sng" dirty="0" smtClean="0">
                <a:solidFill>
                  <a:srgbClr val="33CCCC"/>
                </a:solidFill>
                <a:latin typeface="Comic Sans MS"/>
                <a:ea typeface="Comic Sans MS"/>
                <a:cs typeface="Comic Sans MS"/>
              </a:rPr>
              <a:t>-</a:t>
            </a:r>
            <a:r>
              <a:rPr lang="de-DE" sz="6000" i="1" u="sng" dirty="0" err="1" smtClean="0">
                <a:solidFill>
                  <a:srgbClr val="33CCCC"/>
                </a:solidFill>
                <a:latin typeface="Comic Sans MS"/>
                <a:ea typeface="Comic Sans MS"/>
                <a:cs typeface="Comic Sans MS"/>
              </a:rPr>
              <a:t>schutzkonzept</a:t>
            </a:r>
            <a:endParaRPr lang="de-DE" dirty="0"/>
          </a:p>
        </p:txBody>
      </p:sp>
      <p:sp>
        <p:nvSpPr>
          <p:cNvPr id="7" name="Pyr4"/>
          <p:cNvSpPr>
            <a:spLocks noEditPoints="1" noChangeArrowheads="1"/>
          </p:cNvSpPr>
          <p:nvPr/>
        </p:nvSpPr>
        <p:spPr bwMode="auto">
          <a:xfrm>
            <a:off x="0" y="5105400"/>
            <a:ext cx="5422900" cy="1536700"/>
          </a:xfrm>
          <a:custGeom>
            <a:avLst/>
            <a:gdLst>
              <a:gd name="T0" fmla="*/ 2793 w 21600"/>
              <a:gd name="T1" fmla="*/ 0 h 21600"/>
              <a:gd name="T2" fmla="*/ 18806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3287 w 21600"/>
              <a:gd name="T9" fmla="*/ 500 h 21600"/>
              <a:gd name="T10" fmla="*/ 17312 w 21600"/>
              <a:gd name="T11" fmla="*/ 21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2793" y="0"/>
                </a:moveTo>
                <a:lnTo>
                  <a:pt x="18806" y="0"/>
                </a:lnTo>
                <a:lnTo>
                  <a:pt x="21600" y="21600"/>
                </a:lnTo>
                <a:lnTo>
                  <a:pt x="0" y="21600"/>
                </a:lnTo>
                <a:lnTo>
                  <a:pt x="2793" y="0"/>
                </a:lnTo>
                <a:close/>
              </a:path>
            </a:pathLst>
          </a:cu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>
              <a:defRPr sz="1000"/>
            </a:pPr>
            <a:endParaRPr lang="de-DE" sz="2000" b="1" dirty="0" smtClean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ctr">
              <a:defRPr sz="1000"/>
            </a:pPr>
            <a:r>
              <a:rPr lang="de-DE" sz="2000" b="1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1</a:t>
            </a:r>
            <a:r>
              <a:rPr lang="de-DE" sz="2000" b="1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. Basisschutz</a:t>
            </a:r>
            <a:endParaRPr lang="de-DE" sz="2000" dirty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ctr">
              <a:lnSpc>
                <a:spcPts val="1400"/>
              </a:lnSpc>
              <a:defRPr sz="1000"/>
            </a:pPr>
            <a:r>
              <a:rPr lang="de-DE" sz="20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verhindert das Berühren aktiver Leiter</a:t>
            </a:r>
          </a:p>
        </p:txBody>
      </p:sp>
      <p:sp>
        <p:nvSpPr>
          <p:cNvPr id="8" name="Pyr2"/>
          <p:cNvSpPr>
            <a:spLocks noEditPoints="1" noChangeArrowheads="1"/>
          </p:cNvSpPr>
          <p:nvPr/>
        </p:nvSpPr>
        <p:spPr bwMode="auto">
          <a:xfrm>
            <a:off x="1397000" y="2009423"/>
            <a:ext cx="2603500" cy="1505745"/>
          </a:xfrm>
          <a:custGeom>
            <a:avLst/>
            <a:gdLst>
              <a:gd name="T0" fmla="*/ 5787 w 21600"/>
              <a:gd name="T1" fmla="*/ 0 h 21600"/>
              <a:gd name="T2" fmla="*/ 15812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5787 w 21600"/>
              <a:gd name="T9" fmla="*/ 500 h 21600"/>
              <a:gd name="T10" fmla="*/ 15812 w 21600"/>
              <a:gd name="T11" fmla="*/ 21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5787" y="0"/>
                </a:moveTo>
                <a:lnTo>
                  <a:pt x="15812" y="0"/>
                </a:lnTo>
                <a:lnTo>
                  <a:pt x="21600" y="21600"/>
                </a:lnTo>
                <a:lnTo>
                  <a:pt x="0" y="21600"/>
                </a:lnTo>
                <a:lnTo>
                  <a:pt x="5787" y="0"/>
                </a:lnTo>
                <a:close/>
              </a:path>
            </a:pathLst>
          </a:custGeom>
          <a:solidFill>
            <a:srgbClr val="CCCC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>
              <a:defRPr sz="1000"/>
            </a:pPr>
            <a:r>
              <a:rPr lang="de-DE" sz="1400" b="1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3. Zusatz-</a:t>
            </a:r>
          </a:p>
          <a:p>
            <a:pPr algn="ctr">
              <a:defRPr sz="1000"/>
            </a:pPr>
            <a:r>
              <a:rPr lang="de-DE" sz="1400" b="1" dirty="0" err="1">
                <a:solidFill>
                  <a:srgbClr val="000000"/>
                </a:solidFill>
                <a:latin typeface="Arial"/>
                <a:ea typeface="Arial"/>
                <a:cs typeface="Arial"/>
              </a:rPr>
              <a:t>schutz</a:t>
            </a:r>
            <a:endParaRPr lang="de-DE" sz="1400" b="1" dirty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ctr">
              <a:defRPr sz="1000"/>
            </a:pPr>
            <a:r>
              <a:rPr lang="de-DE" sz="12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wirkt beim 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Versagen </a:t>
            </a:r>
            <a:r>
              <a:rPr lang="de-DE" sz="12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von Basis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-</a:t>
            </a:r>
            <a:r>
              <a:rPr lang="de-DE" sz="12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</a:t>
            </a:r>
            <a:r>
              <a:rPr lang="de-DE" sz="120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od. Fehlerschutz</a:t>
            </a:r>
            <a:endParaRPr lang="de-DE" sz="1200" dirty="0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4" name="AutoShape 21"/>
          <p:cNvSpPr>
            <a:spLocks noChangeArrowheads="1"/>
          </p:cNvSpPr>
          <p:nvPr/>
        </p:nvSpPr>
        <p:spPr bwMode="auto">
          <a:xfrm>
            <a:off x="6134101" y="2273300"/>
            <a:ext cx="2955255" cy="1139152"/>
          </a:xfrm>
          <a:prstGeom prst="roundRect">
            <a:avLst>
              <a:gd name="adj" fmla="val 16667"/>
            </a:avLst>
          </a:prstGeom>
          <a:solidFill>
            <a:srgbClr val="CCCCFF"/>
          </a:solidFill>
          <a:ln w="9525">
            <a:solidFill>
              <a:srgbClr xmlns:mc="http://schemas.openxmlformats.org/markup-compatibility/2006" xmlns:a14="http://schemas.microsoft.com/office/drawing/2010/main" val="000000" mc:Ignorable="a14" a14:legacySpreadsheetColorIndex="64"/>
            </a:solidFill>
            <a:round/>
            <a:headEnd/>
            <a:tailE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/>
          </a:p>
        </p:txBody>
      </p:sp>
      <p:sp>
        <p:nvSpPr>
          <p:cNvPr id="15" name="Text Box 25"/>
          <p:cNvSpPr txBox="1">
            <a:spLocks noChangeArrowheads="1"/>
          </p:cNvSpPr>
          <p:nvPr/>
        </p:nvSpPr>
        <p:spPr bwMode="auto">
          <a:xfrm>
            <a:off x="6134101" y="2336800"/>
            <a:ext cx="3009899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a14" a14:legacySpreadsheetColorIndex="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xmlns:mc="http://schemas.openxmlformats.org/markup-compatibility/2006" val="000000" mc:Ignorable="a14" a14:legacySpreadsheetColorIndex="64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7432" tIns="18288" rIns="0" bIns="0" anchor="t" upright="1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rtl="0">
              <a:defRPr sz="1000"/>
            </a:pPr>
            <a:r>
              <a:rPr lang="de-DE" sz="2000" b="1" i="0" u="none" strike="noStrik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Fehlerstromschutz-</a:t>
            </a:r>
          </a:p>
          <a:p>
            <a:pPr algn="ctr" rtl="0">
              <a:defRPr sz="1000"/>
            </a:pPr>
            <a:r>
              <a:rPr lang="de-DE" sz="2000" b="1" i="0" u="none" strike="noStrike" baseline="0" dirty="0" err="1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schalter</a:t>
            </a:r>
            <a:r>
              <a:rPr lang="de-DE" sz="2000" b="1" i="0" u="none" strike="noStrik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</a:t>
            </a:r>
          </a:p>
          <a:p>
            <a:pPr algn="ctr" rtl="0">
              <a:defRPr sz="1000"/>
            </a:pPr>
            <a:r>
              <a:rPr lang="de-DE" sz="2000" b="1" i="0" u="none" strike="noStrik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mit 30 </a:t>
            </a:r>
            <a:r>
              <a:rPr lang="de-DE" sz="2000" b="1" i="0" u="none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mA</a:t>
            </a:r>
          </a:p>
        </p:txBody>
      </p:sp>
      <p:sp>
        <p:nvSpPr>
          <p:cNvPr id="16" name="AutoShape 24"/>
          <p:cNvSpPr>
            <a:spLocks noChangeArrowheads="1"/>
          </p:cNvSpPr>
          <p:nvPr/>
        </p:nvSpPr>
        <p:spPr bwMode="auto">
          <a:xfrm>
            <a:off x="6151562" y="3412451"/>
            <a:ext cx="2935527" cy="1981395"/>
          </a:xfrm>
          <a:prstGeom prst="roundRect">
            <a:avLst>
              <a:gd name="adj" fmla="val 16667"/>
            </a:avLst>
          </a:prstGeom>
          <a:solidFill>
            <a:srgbClr xmlns:mc="http://schemas.openxmlformats.org/markup-compatibility/2006" xmlns:a14="http://schemas.microsoft.com/office/drawing/2010/main" val="FFCC99" mc:Ignorable="a14" a14:legacySpreadsheetColorIndex="47"/>
          </a:solidFill>
          <a:ln w="9525">
            <a:solidFill>
              <a:srgbClr xmlns:mc="http://schemas.openxmlformats.org/markup-compatibility/2006" xmlns:a14="http://schemas.microsoft.com/office/drawing/2010/main" val="000000" mc:Ignorable="a14" a14:legacySpreadsheetColorIndex="64"/>
            </a:solidFill>
            <a:round/>
            <a:headEnd/>
            <a:tailE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/>
          </a:p>
        </p:txBody>
      </p:sp>
      <p:sp>
        <p:nvSpPr>
          <p:cNvPr id="17" name="Text Box 27"/>
          <p:cNvSpPr txBox="1">
            <a:spLocks noChangeArrowheads="1"/>
          </p:cNvSpPr>
          <p:nvPr/>
        </p:nvSpPr>
        <p:spPr bwMode="auto">
          <a:xfrm>
            <a:off x="6210971" y="3619500"/>
            <a:ext cx="2910127" cy="176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a14" a14:legacySpreadsheetColorIndex="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xmlns:mc="http://schemas.openxmlformats.org/markup-compatibility/2006" val="000000" mc:Ignorable="a14" a14:legacySpreadsheetColorIndex="64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7432" tIns="18288" rIns="0" bIns="0" anchor="t" upright="1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rtl="0">
              <a:lnSpc>
                <a:spcPct val="90000"/>
              </a:lnSpc>
              <a:defRPr sz="1000"/>
            </a:pPr>
            <a:r>
              <a:rPr lang="de-DE" sz="1600" b="1" i="0" u="none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Schutzisolierung</a:t>
            </a:r>
          </a:p>
          <a:p>
            <a:pPr algn="ctr" rtl="0">
              <a:lnSpc>
                <a:spcPct val="90000"/>
              </a:lnSpc>
              <a:defRPr sz="1000"/>
            </a:pPr>
            <a:r>
              <a:rPr lang="de-DE" sz="1600" b="1" i="0" u="none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Schutz- und Funktions- </a:t>
            </a:r>
          </a:p>
          <a:p>
            <a:pPr algn="ctr" rtl="0">
              <a:lnSpc>
                <a:spcPct val="90000"/>
              </a:lnSpc>
              <a:defRPr sz="1000"/>
            </a:pPr>
            <a:r>
              <a:rPr lang="de-DE" sz="1600" b="1" i="0" u="none" strike="noStrike" baseline="0" dirty="0" err="1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kleinspannung</a:t>
            </a:r>
            <a:endParaRPr lang="de-DE" sz="1600" b="1" i="0" u="none" strike="noStrike" baseline="0" dirty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ctr" rtl="0">
              <a:lnSpc>
                <a:spcPct val="90000"/>
              </a:lnSpc>
              <a:defRPr sz="1000"/>
            </a:pPr>
            <a:r>
              <a:rPr lang="de-DE" sz="1600" b="1" i="0" u="none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Schutztrennung</a:t>
            </a:r>
          </a:p>
          <a:p>
            <a:pPr algn="ctr" rtl="0">
              <a:lnSpc>
                <a:spcPct val="90000"/>
              </a:lnSpc>
              <a:defRPr sz="1000"/>
            </a:pPr>
            <a:r>
              <a:rPr lang="de-DE" sz="1600" b="1" i="0" u="none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Schutzerdung</a:t>
            </a:r>
          </a:p>
          <a:p>
            <a:pPr algn="ctr" rtl="0">
              <a:lnSpc>
                <a:spcPct val="90000"/>
              </a:lnSpc>
              <a:defRPr sz="1000"/>
            </a:pPr>
            <a:r>
              <a:rPr lang="de-DE" sz="1600" b="1" i="0" u="none" strike="noStrik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</a:rPr>
              <a:t>Nullung</a:t>
            </a:r>
            <a:endParaRPr lang="de-DE" sz="1600" b="1" i="0" u="none" strike="noStrike" baseline="0" dirty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ctr" rtl="0">
              <a:lnSpc>
                <a:spcPct val="90000"/>
              </a:lnSpc>
              <a:defRPr sz="1000"/>
            </a:pPr>
            <a:r>
              <a:rPr lang="de-DE" sz="1600" b="1" i="0" u="none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Fehlerstromschutzschaltung</a:t>
            </a:r>
          </a:p>
          <a:p>
            <a:pPr algn="ctr" rtl="0">
              <a:lnSpc>
                <a:spcPct val="90000"/>
              </a:lnSpc>
              <a:defRPr sz="1000"/>
            </a:pPr>
            <a:r>
              <a:rPr lang="de-DE" sz="1600" b="1" i="0" u="none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Schutzleitungssystem</a:t>
            </a:r>
          </a:p>
        </p:txBody>
      </p:sp>
      <p:sp>
        <p:nvSpPr>
          <p:cNvPr id="20" name="AutoShape 23"/>
          <p:cNvSpPr>
            <a:spLocks noChangeArrowheads="1"/>
          </p:cNvSpPr>
          <p:nvPr/>
        </p:nvSpPr>
        <p:spPr bwMode="auto">
          <a:xfrm>
            <a:off x="6134101" y="5429250"/>
            <a:ext cx="3017158" cy="1212850"/>
          </a:xfrm>
          <a:prstGeom prst="roundRect">
            <a:avLst>
              <a:gd name="adj" fmla="val 16667"/>
            </a:avLst>
          </a:prstGeom>
          <a:solidFill>
            <a:srgbClr val="FFFFCC"/>
          </a:solidFill>
          <a:ln w="9525">
            <a:solidFill>
              <a:srgbClr xmlns:mc="http://schemas.openxmlformats.org/markup-compatibility/2006" xmlns:a14="http://schemas.microsoft.com/office/drawing/2010/main" val="000000" mc:Ignorable="a14" a14:legacySpreadsheetColorIndex="64"/>
            </a:solidFill>
            <a:round/>
            <a:headEnd/>
            <a:tailE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/>
          </a:p>
        </p:txBody>
      </p:sp>
      <p:sp>
        <p:nvSpPr>
          <p:cNvPr id="21" name="Text Box 26"/>
          <p:cNvSpPr txBox="1">
            <a:spLocks noChangeArrowheads="1"/>
          </p:cNvSpPr>
          <p:nvPr/>
        </p:nvSpPr>
        <p:spPr bwMode="auto">
          <a:xfrm>
            <a:off x="6210971" y="5689600"/>
            <a:ext cx="2940288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a14" a14:legacySpreadsheetColorIndex="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xmlns:mc="http://schemas.openxmlformats.org/markup-compatibility/2006" val="000000" mc:Ignorable="a14" a14:legacySpreadsheetColorIndex="64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7432" tIns="18288" rIns="0" bIns="0" anchor="t" upright="1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 rtl="0">
              <a:defRPr sz="1000"/>
            </a:pPr>
            <a:r>
              <a:rPr lang="de-DE" sz="1600" b="1" i="0" u="none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Basisisolierung</a:t>
            </a:r>
          </a:p>
          <a:p>
            <a:pPr algn="ctr" rtl="0">
              <a:defRPr sz="1000"/>
            </a:pPr>
            <a:r>
              <a:rPr lang="de-DE" sz="1600" b="1" i="0" u="none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Abdeckung</a:t>
            </a:r>
          </a:p>
          <a:p>
            <a:pPr algn="ctr" rtl="0">
              <a:defRPr sz="1000"/>
            </a:pPr>
            <a:r>
              <a:rPr lang="de-DE" sz="1600" b="1" i="0" u="none" strike="noStrike" baseline="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Montage außer Handbereich</a:t>
            </a:r>
          </a:p>
        </p:txBody>
      </p:sp>
      <p:sp>
        <p:nvSpPr>
          <p:cNvPr id="22" name="Pyr3"/>
          <p:cNvSpPr>
            <a:spLocks noEditPoints="1" noChangeArrowheads="1"/>
          </p:cNvSpPr>
          <p:nvPr/>
        </p:nvSpPr>
        <p:spPr bwMode="auto">
          <a:xfrm>
            <a:off x="715962" y="3515167"/>
            <a:ext cx="3983038" cy="1590233"/>
          </a:xfrm>
          <a:custGeom>
            <a:avLst/>
            <a:gdLst>
              <a:gd name="T0" fmla="*/ 3768 w 21600"/>
              <a:gd name="T1" fmla="*/ 0 h 21600"/>
              <a:gd name="T2" fmla="*/ 17831 w 21600"/>
              <a:gd name="T3" fmla="*/ 0 h 21600"/>
              <a:gd name="T4" fmla="*/ 21600 w 21600"/>
              <a:gd name="T5" fmla="*/ 21600 h 21600"/>
              <a:gd name="T6" fmla="*/ 0 w 21600"/>
              <a:gd name="T7" fmla="*/ 21600 h 21600"/>
              <a:gd name="T8" fmla="*/ 5287 w 21600"/>
              <a:gd name="T9" fmla="*/ 500 h 21600"/>
              <a:gd name="T10" fmla="*/ 16312 w 21600"/>
              <a:gd name="T11" fmla="*/ 211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3768" y="0"/>
                </a:moveTo>
                <a:lnTo>
                  <a:pt x="17831" y="0"/>
                </a:lnTo>
                <a:lnTo>
                  <a:pt x="21600" y="21600"/>
                </a:lnTo>
                <a:lnTo>
                  <a:pt x="0" y="21600"/>
                </a:lnTo>
                <a:lnTo>
                  <a:pt x="3768" y="0"/>
                </a:lnTo>
                <a:close/>
              </a:path>
            </a:pathLst>
          </a:custGeom>
          <a:solidFill>
            <a:srgbClr val="FFBE7D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 dirty="0"/>
          </a:p>
        </p:txBody>
      </p:sp>
      <p:sp>
        <p:nvSpPr>
          <p:cNvPr id="25" name="Rechteck 24"/>
          <p:cNvSpPr/>
          <p:nvPr/>
        </p:nvSpPr>
        <p:spPr>
          <a:xfrm>
            <a:off x="1282701" y="3539359"/>
            <a:ext cx="29972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sz="1000"/>
            </a:pPr>
            <a:endParaRPr lang="de-DE" sz="1600" dirty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ctr">
              <a:defRPr sz="1000"/>
            </a:pPr>
            <a:r>
              <a:rPr lang="de-DE" sz="1600" b="1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2. Fehlerschutz</a:t>
            </a:r>
            <a:endParaRPr lang="de-DE" sz="1600" dirty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algn="ctr">
              <a:defRPr sz="1000"/>
            </a:pPr>
            <a:r>
              <a:rPr lang="de-DE" sz="16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wirkt bei einem Isolations-</a:t>
            </a:r>
          </a:p>
          <a:p>
            <a:pPr algn="ctr">
              <a:defRPr sz="1000"/>
            </a:pPr>
            <a:r>
              <a:rPr lang="de-DE" sz="1600" dirty="0" err="1">
                <a:solidFill>
                  <a:srgbClr val="000000"/>
                </a:solidFill>
                <a:latin typeface="Arial"/>
                <a:ea typeface="Arial"/>
                <a:cs typeface="Arial"/>
              </a:rPr>
              <a:t>fehler</a:t>
            </a:r>
            <a:r>
              <a:rPr lang="de-DE" sz="16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zwischen aktiven</a:t>
            </a:r>
          </a:p>
          <a:p>
            <a:pPr algn="ctr">
              <a:defRPr sz="1000"/>
            </a:pPr>
            <a:r>
              <a:rPr lang="de-DE" sz="16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Leitern und Körper</a:t>
            </a:r>
          </a:p>
        </p:txBody>
      </p:sp>
    </p:spTree>
    <p:extLst>
      <p:ext uri="{BB962C8B-B14F-4D97-AF65-F5344CB8AC3E}">
        <p14:creationId xmlns:p14="http://schemas.microsoft.com/office/powerpoint/2010/main" val="66133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4" grpId="0" animBg="1"/>
      <p:bldP spid="15" grpId="0"/>
      <p:bldP spid="16" grpId="0" animBg="1"/>
      <p:bldP spid="17" grpId="0"/>
      <p:bldP spid="20" grpId="0" animBg="1"/>
      <p:bldP spid="21" grpId="0"/>
      <p:bldP spid="22" grpId="0" animBg="1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3468" y="781371"/>
            <a:ext cx="8449045" cy="4308011"/>
          </a:xfrm>
          <a:prstGeom prst="rect">
            <a:avLst/>
          </a:prstGeom>
        </p:spPr>
      </p:pic>
      <p:sp>
        <p:nvSpPr>
          <p:cNvPr id="9" name="Textfeld 8"/>
          <p:cNvSpPr txBox="1">
            <a:spLocks/>
          </p:cNvSpPr>
          <p:nvPr/>
        </p:nvSpPr>
        <p:spPr>
          <a:xfrm>
            <a:off x="182033" y="4347630"/>
            <a:ext cx="5274732" cy="101566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228600" indent="-228600">
              <a:buAutoNum type="alphaUcParenR"/>
              <a:defRPr sz="1000"/>
            </a:pPr>
            <a:r>
              <a:rPr lang="de-DE" sz="2000" b="1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Alle </a:t>
            </a:r>
            <a:r>
              <a:rPr lang="de-DE" sz="2000" b="1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aktiven Leiter müssen gegen </a:t>
            </a:r>
            <a:r>
              <a:rPr lang="de-DE" sz="2000" b="1" dirty="0" smtClean="0">
                <a:solidFill>
                  <a:srgbClr val="000000"/>
                </a:solidFill>
                <a:latin typeface="Arial"/>
                <a:ea typeface="Arial"/>
                <a:cs typeface="Arial"/>
              </a:rPr>
              <a:t>zufällige </a:t>
            </a:r>
            <a:r>
              <a:rPr lang="de-DE" sz="20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Berührung</a:t>
            </a:r>
            <a:r>
              <a:rPr lang="de-DE" sz="2000" b="1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geschützt sein (Basisschutz).</a:t>
            </a:r>
          </a:p>
        </p:txBody>
      </p:sp>
      <p:graphicFrame>
        <p:nvGraphicFramePr>
          <p:cNvPr id="10" name="Tabel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8556383"/>
              </p:ext>
            </p:extLst>
          </p:nvPr>
        </p:nvGraphicFramePr>
        <p:xfrm>
          <a:off x="194732" y="5439496"/>
          <a:ext cx="8686799" cy="1297164"/>
        </p:xfrm>
        <a:graphic>
          <a:graphicData uri="http://schemas.openxmlformats.org/drawingml/2006/table">
            <a:tbl>
              <a:tblPr/>
              <a:tblGrid>
                <a:gridCol w="1737360"/>
                <a:gridCol w="3474719"/>
                <a:gridCol w="1737360"/>
                <a:gridCol w="1737360"/>
              </a:tblGrid>
              <a:tr h="324291">
                <a:tc gridSpan="4"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/>
                        </a:rPr>
                        <a:t>Der Schutz gegen Berührung aktiver Leiter kann erreicht </a:t>
                      </a:r>
                      <a:r>
                        <a:rPr lang="de-DE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mic Sans MS"/>
                        </a:rPr>
                        <a:t>werden</a:t>
                      </a:r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omic Sans MS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324291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omic Sans MS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/>
                        </a:rPr>
                        <a:t>* Isolierung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F30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>
                          <a:effectLst/>
                          <a:latin typeface="Comic Sans MS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F30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>
                          <a:effectLst/>
                          <a:latin typeface="Comic Sans MS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F305"/>
                    </a:solidFill>
                  </a:tcPr>
                </a:tc>
              </a:tr>
              <a:tr h="324291">
                <a:tc>
                  <a:txBody>
                    <a:bodyPr/>
                    <a:lstStyle/>
                    <a:p>
                      <a:pPr algn="l" fontAlgn="b"/>
                      <a:endParaRPr lang="de-DE" sz="1400" b="0" i="0" u="none" strike="noStrike" dirty="0">
                        <a:effectLst/>
                        <a:latin typeface="Comic Sans MS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de-D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/>
                        </a:rPr>
                        <a:t>* Abdeckung </a:t>
                      </a:r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/>
                        </a:rPr>
                        <a:t>(Gehäuse) oder</a:t>
                      </a:r>
                      <a:endParaRPr lang="de-DE" sz="1800" b="1" i="0" u="none" strike="noStrike" dirty="0">
                        <a:solidFill>
                          <a:srgbClr val="000000"/>
                        </a:solidFill>
                        <a:effectLst/>
                        <a:latin typeface="Comic Sans MS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0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>
                          <a:effectLst/>
                          <a:latin typeface="Comic Sans MS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05"/>
                    </a:solidFill>
                  </a:tcPr>
                </a:tc>
              </a:tr>
              <a:tr h="324291">
                <a:tc>
                  <a:txBody>
                    <a:bodyPr/>
                    <a:lstStyle/>
                    <a:p>
                      <a:pPr algn="l" fontAlgn="b"/>
                      <a:endParaRPr lang="de-DE" sz="1400" b="0" i="0" u="none" strike="noStrike" dirty="0">
                        <a:effectLst/>
                        <a:latin typeface="Comic Sans MS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de-DE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/>
                        </a:rPr>
                        <a:t>* Montage außer Handbereich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30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feld 10"/>
          <p:cNvSpPr txBox="1"/>
          <p:nvPr/>
        </p:nvSpPr>
        <p:spPr>
          <a:xfrm>
            <a:off x="2065868" y="-116096"/>
            <a:ext cx="416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400" dirty="0" smtClean="0">
                <a:latin typeface="+mj-lt"/>
              </a:rPr>
              <a:t>1.Basisschutz</a:t>
            </a:r>
            <a:endParaRPr lang="de-DE" sz="5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43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 descr="OH-Folie Schutzmaßnahmen 3.jpg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260" r="-15260"/>
          <a:stretch>
            <a:fillRect/>
          </a:stretch>
        </p:blipFill>
        <p:spPr>
          <a:xfrm>
            <a:off x="273573" y="0"/>
            <a:ext cx="8743427" cy="4559091"/>
          </a:xfrm>
        </p:spPr>
      </p:pic>
      <p:sp>
        <p:nvSpPr>
          <p:cNvPr id="6" name="Rechteck 5"/>
          <p:cNvSpPr/>
          <p:nvPr/>
        </p:nvSpPr>
        <p:spPr>
          <a:xfrm>
            <a:off x="952501" y="4599989"/>
            <a:ext cx="7188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1000"/>
            </a:pPr>
            <a:r>
              <a:rPr lang="de-DE" sz="1600" dirty="0">
                <a:latin typeface="Arial"/>
                <a:ea typeface="Arial"/>
                <a:cs typeface="Arial"/>
              </a:rPr>
              <a:t>Die </a:t>
            </a:r>
            <a:r>
              <a:rPr lang="de-DE" sz="1600" b="1" dirty="0">
                <a:latin typeface="Arial"/>
                <a:ea typeface="Arial"/>
                <a:cs typeface="Arial"/>
              </a:rPr>
              <a:t>zweite Grundregel </a:t>
            </a:r>
            <a:r>
              <a:rPr lang="de-DE" sz="1600" dirty="0">
                <a:latin typeface="Arial"/>
                <a:ea typeface="Arial"/>
                <a:cs typeface="Arial"/>
              </a:rPr>
              <a:t>der elektrischen Vorschriftsmäßigkeit lautet daher:</a:t>
            </a:r>
          </a:p>
        </p:txBody>
      </p:sp>
      <p:sp>
        <p:nvSpPr>
          <p:cNvPr id="9" name="Rechteck 8"/>
          <p:cNvSpPr/>
          <p:nvPr/>
        </p:nvSpPr>
        <p:spPr>
          <a:xfrm>
            <a:off x="1676400" y="5125272"/>
            <a:ext cx="5854700" cy="1015663"/>
          </a:xfrm>
          <a:prstGeom prst="rect">
            <a:avLst/>
          </a:prstGeom>
          <a:solidFill>
            <a:srgbClr val="FF6600"/>
          </a:solidFill>
        </p:spPr>
        <p:txBody>
          <a:bodyPr wrap="square">
            <a:spAutoFit/>
          </a:bodyPr>
          <a:lstStyle/>
          <a:p>
            <a:pPr algn="ctr">
              <a:defRPr sz="1000"/>
            </a:pPr>
            <a:r>
              <a:rPr lang="de-DE" sz="2000" b="1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(B) Die Betriebsisolierung muss vor mechanischer Beschädigung    </a:t>
            </a:r>
          </a:p>
          <a:p>
            <a:pPr algn="ctr">
              <a:defRPr sz="1000"/>
            </a:pPr>
            <a:r>
              <a:rPr lang="de-DE" sz="2000" b="1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      und starker Erwärmung geschützt sein.</a:t>
            </a:r>
          </a:p>
        </p:txBody>
      </p:sp>
    </p:spTree>
    <p:extLst>
      <p:ext uri="{BB962C8B-B14F-4D97-AF65-F5344CB8AC3E}">
        <p14:creationId xmlns:p14="http://schemas.microsoft.com/office/powerpoint/2010/main" val="43695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541867" y="136436"/>
            <a:ext cx="272626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>
                <a:latin typeface="Arial"/>
                <a:cs typeface="Arial"/>
              </a:rPr>
              <a:t>Schutz von Leitungen</a:t>
            </a:r>
          </a:p>
          <a:p>
            <a:r>
              <a:rPr lang="de-DE" sz="2400" dirty="0">
                <a:latin typeface="Arial"/>
                <a:cs typeface="Arial"/>
              </a:rPr>
              <a:t>und Geräten vor</a:t>
            </a:r>
          </a:p>
          <a:p>
            <a:r>
              <a:rPr lang="de-DE" sz="2400" dirty="0">
                <a:latin typeface="Arial"/>
                <a:cs typeface="Arial"/>
              </a:rPr>
              <a:t>mechanischer</a:t>
            </a:r>
          </a:p>
          <a:p>
            <a:r>
              <a:rPr lang="de-DE" sz="2400" dirty="0">
                <a:latin typeface="Arial"/>
                <a:cs typeface="Arial"/>
              </a:rPr>
              <a:t>Beschädigung:</a:t>
            </a:r>
          </a:p>
        </p:txBody>
      </p:sp>
      <p:sp>
        <p:nvSpPr>
          <p:cNvPr id="6" name="Rechteck 5"/>
          <p:cNvSpPr/>
          <p:nvPr/>
        </p:nvSpPr>
        <p:spPr>
          <a:xfrm>
            <a:off x="2963332" y="136436"/>
            <a:ext cx="587586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>
                <a:latin typeface="Arial"/>
                <a:cs typeface="Arial"/>
              </a:rPr>
              <a:t>Geräte entsprechend der voraussichtlichen</a:t>
            </a:r>
          </a:p>
          <a:p>
            <a:r>
              <a:rPr lang="de-DE" sz="2400" dirty="0">
                <a:latin typeface="Arial"/>
                <a:cs typeface="Arial"/>
              </a:rPr>
              <a:t>Beanspruchung wählen, ev. gepanzert </a:t>
            </a:r>
            <a:r>
              <a:rPr lang="de-DE" sz="2400" dirty="0" smtClean="0">
                <a:latin typeface="Arial"/>
                <a:cs typeface="Arial"/>
              </a:rPr>
              <a:t>oder in Gussausführung</a:t>
            </a:r>
            <a:r>
              <a:rPr lang="de-DE" sz="2400" dirty="0">
                <a:latin typeface="Arial"/>
                <a:cs typeface="Arial"/>
              </a:rPr>
              <a:t>. Bei </a:t>
            </a:r>
            <a:r>
              <a:rPr lang="de-DE" sz="2400" dirty="0" smtClean="0">
                <a:latin typeface="Arial"/>
                <a:cs typeface="Arial"/>
              </a:rPr>
              <a:t>festverlegten Leitungen richtige </a:t>
            </a:r>
            <a:r>
              <a:rPr lang="de-DE" sz="2400" dirty="0">
                <a:latin typeface="Arial"/>
                <a:cs typeface="Arial"/>
              </a:rPr>
              <a:t>Verlegungsart wählen, unter Putz </a:t>
            </a:r>
            <a:r>
              <a:rPr lang="de-DE" sz="2400" dirty="0" smtClean="0">
                <a:latin typeface="Arial"/>
                <a:cs typeface="Arial"/>
              </a:rPr>
              <a:t>oder in </a:t>
            </a:r>
            <a:r>
              <a:rPr lang="de-DE" sz="2400" dirty="0">
                <a:latin typeface="Arial"/>
                <a:cs typeface="Arial"/>
              </a:rPr>
              <a:t>entsprechendem Rohr. Bewegliche </a:t>
            </a:r>
            <a:r>
              <a:rPr lang="de-DE" sz="2400" dirty="0" smtClean="0">
                <a:latin typeface="Arial"/>
                <a:cs typeface="Arial"/>
              </a:rPr>
              <a:t>Leitungen richtig </a:t>
            </a:r>
            <a:r>
              <a:rPr lang="de-DE" sz="2400" dirty="0">
                <a:latin typeface="Arial"/>
                <a:cs typeface="Arial"/>
              </a:rPr>
              <a:t>auswählen, Zug- und </a:t>
            </a:r>
            <a:r>
              <a:rPr lang="de-DE" sz="2400" dirty="0" smtClean="0">
                <a:latin typeface="Arial"/>
                <a:cs typeface="Arial"/>
              </a:rPr>
              <a:t>Schubentlastung sowie Knick-schutz </a:t>
            </a:r>
            <a:r>
              <a:rPr lang="de-DE" sz="2400" dirty="0">
                <a:latin typeface="Arial"/>
                <a:cs typeface="Arial"/>
              </a:rPr>
              <a:t>vorsehen.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518583" y="3846911"/>
            <a:ext cx="24214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rial"/>
                <a:cs typeface="Arial"/>
              </a:rPr>
              <a:t>Schutz der Leitungen vor zu starker Erwärmung: </a:t>
            </a:r>
          </a:p>
        </p:txBody>
      </p:sp>
      <p:sp>
        <p:nvSpPr>
          <p:cNvPr id="8" name="Rechteck 7"/>
          <p:cNvSpPr/>
          <p:nvPr/>
        </p:nvSpPr>
        <p:spPr>
          <a:xfrm>
            <a:off x="2940048" y="3846911"/>
            <a:ext cx="625475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>
                <a:latin typeface="Arial"/>
                <a:cs typeface="Arial"/>
              </a:rPr>
              <a:t>Leitungen richtig sichern, </a:t>
            </a:r>
            <a:r>
              <a:rPr lang="de-DE" sz="2400" dirty="0" smtClean="0">
                <a:latin typeface="Arial"/>
                <a:cs typeface="Arial"/>
              </a:rPr>
              <a:t>keine Sicherungen flicken</a:t>
            </a:r>
            <a:r>
              <a:rPr lang="de-DE" sz="2400" dirty="0">
                <a:latin typeface="Arial"/>
                <a:cs typeface="Arial"/>
              </a:rPr>
              <a:t>. Bei </a:t>
            </a:r>
            <a:r>
              <a:rPr lang="de-DE" sz="2400" dirty="0" smtClean="0">
                <a:latin typeface="Arial"/>
                <a:cs typeface="Arial"/>
              </a:rPr>
              <a:t>Steck-vorrichtungen </a:t>
            </a:r>
            <a:r>
              <a:rPr lang="de-DE" sz="2400" dirty="0">
                <a:latin typeface="Arial"/>
                <a:cs typeface="Arial"/>
              </a:rPr>
              <a:t>auf </a:t>
            </a:r>
            <a:r>
              <a:rPr lang="de-DE" sz="2400" dirty="0" smtClean="0">
                <a:latin typeface="Arial"/>
                <a:cs typeface="Arial"/>
              </a:rPr>
              <a:t>Nennstrom achten </a:t>
            </a:r>
            <a:r>
              <a:rPr lang="de-DE" sz="2400" dirty="0">
                <a:latin typeface="Arial"/>
                <a:cs typeface="Arial"/>
              </a:rPr>
              <a:t>und Klemmen fest anziehen. Bei </a:t>
            </a:r>
            <a:r>
              <a:rPr lang="de-DE" sz="2400" dirty="0" smtClean="0">
                <a:latin typeface="Arial"/>
                <a:cs typeface="Arial"/>
              </a:rPr>
              <a:t>hohen Betriebstemperaturen </a:t>
            </a:r>
            <a:r>
              <a:rPr lang="de-DE" sz="2400" dirty="0">
                <a:latin typeface="Arial"/>
                <a:cs typeface="Arial"/>
              </a:rPr>
              <a:t>(Bügeleisen</a:t>
            </a:r>
            <a:r>
              <a:rPr lang="de-DE" sz="2400" dirty="0" smtClean="0">
                <a:latin typeface="Arial"/>
                <a:cs typeface="Arial"/>
              </a:rPr>
              <a:t>, Öfen</a:t>
            </a:r>
            <a:r>
              <a:rPr lang="de-DE" sz="2400" dirty="0">
                <a:latin typeface="Arial"/>
                <a:cs typeface="Arial"/>
              </a:rPr>
              <a:t>, ...)</a:t>
            </a:r>
          </a:p>
          <a:p>
            <a:r>
              <a:rPr lang="de-DE" sz="2400" dirty="0">
                <a:latin typeface="Arial"/>
                <a:cs typeface="Arial"/>
              </a:rPr>
              <a:t>wärmefeste Isolierung verwenden (Silikon-</a:t>
            </a:r>
          </a:p>
          <a:p>
            <a:r>
              <a:rPr lang="de-DE" sz="2400" dirty="0" err="1">
                <a:latin typeface="Arial"/>
                <a:cs typeface="Arial"/>
              </a:rPr>
              <a:t>kautschuk</a:t>
            </a:r>
            <a:r>
              <a:rPr lang="de-DE" sz="2400" dirty="0">
                <a:latin typeface="Arial"/>
                <a:cs typeface="Arial"/>
              </a:rPr>
              <a:t>, Keramik, ...).</a:t>
            </a:r>
          </a:p>
        </p:txBody>
      </p:sp>
    </p:spTree>
    <p:extLst>
      <p:ext uri="{BB962C8B-B14F-4D97-AF65-F5344CB8AC3E}">
        <p14:creationId xmlns:p14="http://schemas.microsoft.com/office/powerpoint/2010/main" val="4152320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389467" y="161205"/>
            <a:ext cx="8517466" cy="483209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r>
              <a:rPr lang="de-DE" sz="4400" b="1" cap="all" dirty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Arbeiten unter Spannung ohne wichtigen Grund ist </a:t>
            </a:r>
          </a:p>
          <a:p>
            <a:r>
              <a:rPr lang="de-DE" sz="4400" b="1" cap="all" dirty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NICHT MUT</a:t>
            </a:r>
            <a:r>
              <a:rPr lang="de-DE" sz="44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, sondern </a:t>
            </a:r>
            <a:r>
              <a:rPr lang="de-DE" sz="4400" b="1" cap="all" dirty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DUMMHEIT und ist unbedingt</a:t>
            </a:r>
          </a:p>
          <a:p>
            <a:r>
              <a:rPr lang="de-DE" sz="4400" b="1" cap="all" dirty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zu unterlassen!!! Zeitdruck und Kundenwünsche sind</a:t>
            </a:r>
          </a:p>
          <a:p>
            <a:r>
              <a:rPr lang="de-DE" sz="4400" b="1" cap="all" dirty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keine ausreichenden Gründe.</a:t>
            </a:r>
          </a:p>
        </p:txBody>
      </p:sp>
      <p:sp>
        <p:nvSpPr>
          <p:cNvPr id="6" name="Rechteck 5"/>
          <p:cNvSpPr/>
          <p:nvPr/>
        </p:nvSpPr>
        <p:spPr>
          <a:xfrm>
            <a:off x="1557867" y="5508936"/>
            <a:ext cx="614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/>
              <a:t>HINWEIS: 5 Sicherheitsregeln bei der </a:t>
            </a:r>
            <a:r>
              <a:rPr lang="de-DE" sz="2000" dirty="0" smtClean="0"/>
              <a:t>Arbeit </a:t>
            </a:r>
            <a:r>
              <a:rPr lang="de-DE" sz="2000" dirty="0"/>
              <a:t>befolgen!!!</a:t>
            </a:r>
          </a:p>
        </p:txBody>
      </p:sp>
    </p:spTree>
    <p:extLst>
      <p:ext uri="{BB962C8B-B14F-4D97-AF65-F5344CB8AC3E}">
        <p14:creationId xmlns:p14="http://schemas.microsoft.com/office/powerpoint/2010/main" val="1651979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1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137" fill="hold">
                                          <p:stCondLst>
                                            <p:cond delay="13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3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7" decel="50000" autoRev="1" fill="hold">
                                          <p:stCondLst>
                                            <p:cond delay="13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41" fill="hold">
                                          <p:stCondLst>
                                            <p:cond delay="25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2. Fehlerschutz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0" y="1990510"/>
            <a:ext cx="9144000" cy="3553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0000"/>
              </a:lnSpc>
            </a:pPr>
            <a:r>
              <a:rPr lang="de-DE" sz="2800" dirty="0">
                <a:latin typeface="Arial"/>
                <a:cs typeface="Arial"/>
              </a:rPr>
              <a:t>Hat das Gehäuse eines elektrischen Betriebsmittels einen </a:t>
            </a:r>
            <a:r>
              <a:rPr lang="de-DE" sz="2800" dirty="0" smtClean="0">
                <a:latin typeface="Arial"/>
                <a:cs typeface="Arial"/>
              </a:rPr>
              <a:t>Körperschluss</a:t>
            </a:r>
            <a:r>
              <a:rPr lang="de-DE" sz="2800" dirty="0">
                <a:latin typeface="Arial"/>
                <a:cs typeface="Arial"/>
              </a:rPr>
              <a:t>, also eine Verbindung zwischen einem aktiven </a:t>
            </a:r>
            <a:r>
              <a:rPr lang="de-DE" sz="2800" dirty="0" smtClean="0">
                <a:latin typeface="Arial"/>
                <a:cs typeface="Arial"/>
              </a:rPr>
              <a:t>Leiter und Körper(</a:t>
            </a:r>
            <a:r>
              <a:rPr lang="de-DE" sz="2800" dirty="0">
                <a:latin typeface="Arial"/>
                <a:cs typeface="Arial"/>
              </a:rPr>
              <a:t>= Fehler in der Basisisolierung), so steht das </a:t>
            </a:r>
            <a:r>
              <a:rPr lang="de-DE" sz="2800" dirty="0" smtClean="0">
                <a:latin typeface="Arial"/>
                <a:cs typeface="Arial"/>
              </a:rPr>
              <a:t>Gehäuse unter </a:t>
            </a:r>
            <a:r>
              <a:rPr lang="de-DE" sz="2800" dirty="0">
                <a:latin typeface="Arial"/>
                <a:cs typeface="Arial"/>
              </a:rPr>
              <a:t>Spannung</a:t>
            </a:r>
            <a:r>
              <a:rPr lang="de-DE" sz="2800" dirty="0" smtClean="0">
                <a:latin typeface="Arial"/>
                <a:cs typeface="Arial"/>
              </a:rPr>
              <a:t>.</a:t>
            </a:r>
          </a:p>
          <a:p>
            <a:pPr algn="ctr">
              <a:lnSpc>
                <a:spcPct val="80000"/>
              </a:lnSpc>
            </a:pPr>
            <a:r>
              <a:rPr lang="de-DE" sz="2800" dirty="0">
                <a:latin typeface="Arial"/>
                <a:cs typeface="Arial"/>
              </a:rPr>
              <a:t>					</a:t>
            </a:r>
          </a:p>
          <a:p>
            <a:pPr algn="ctr">
              <a:lnSpc>
                <a:spcPct val="80000"/>
              </a:lnSpc>
            </a:pPr>
            <a:r>
              <a:rPr lang="de-DE" sz="2800" dirty="0">
                <a:latin typeface="Arial"/>
                <a:cs typeface="Arial"/>
              </a:rPr>
              <a:t>Berührt ein Mensch dieses Gehäuse, was bei Gebrauch </a:t>
            </a:r>
            <a:r>
              <a:rPr lang="de-DE" sz="2800" dirty="0" smtClean="0">
                <a:latin typeface="Arial"/>
                <a:cs typeface="Arial"/>
              </a:rPr>
              <a:t>unvermeidlich ist</a:t>
            </a:r>
            <a:r>
              <a:rPr lang="de-DE" sz="2800" dirty="0">
                <a:latin typeface="Arial"/>
                <a:cs typeface="Arial"/>
              </a:rPr>
              <a:t>, so berührt er aktive Leiter indirekt, d.h. über den Körperschluss.					</a:t>
            </a:r>
          </a:p>
          <a:p>
            <a:pPr algn="ctr">
              <a:lnSpc>
                <a:spcPct val="80000"/>
              </a:lnSpc>
            </a:pPr>
            <a:r>
              <a:rPr lang="de-DE" sz="2800" dirty="0">
                <a:latin typeface="Arial"/>
                <a:cs typeface="Arial"/>
              </a:rPr>
              <a:t>Gegen diese Gefahr muss ein Schutz vorgesehen werden.	</a:t>
            </a:r>
            <a:r>
              <a:rPr lang="de-DE" sz="2400" dirty="0"/>
              <a:t>				</a:t>
            </a:r>
          </a:p>
        </p:txBody>
      </p:sp>
    </p:spTree>
    <p:extLst>
      <p:ext uri="{BB962C8B-B14F-4D97-AF65-F5344CB8AC3E}">
        <p14:creationId xmlns:p14="http://schemas.microsoft.com/office/powerpoint/2010/main" val="301337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nemosyne">
  <a:themeElements>
    <a:clrScheme name="Orbit">
      <a:dk1>
        <a:srgbClr val="000000"/>
      </a:dk1>
      <a:lt1>
        <a:srgbClr val="FFFFFF"/>
      </a:lt1>
      <a:dk2>
        <a:srgbClr val="7C9BA5"/>
      </a:dk2>
      <a:lt2>
        <a:srgbClr val="C1D0CA"/>
      </a:lt2>
      <a:accent1>
        <a:srgbClr val="F2D908"/>
      </a:accent1>
      <a:accent2>
        <a:srgbClr val="9DE61E"/>
      </a:accent2>
      <a:accent3>
        <a:srgbClr val="0D8BE6"/>
      </a:accent3>
      <a:accent4>
        <a:srgbClr val="C61B1B"/>
      </a:accent4>
      <a:accent5>
        <a:srgbClr val="E26F08"/>
      </a:accent5>
      <a:accent6>
        <a:srgbClr val="8D35D1"/>
      </a:accent6>
      <a:hlink>
        <a:srgbClr val="ECBF0B"/>
      </a:hlink>
      <a:folHlink>
        <a:srgbClr val="F4E5A8"/>
      </a:folHlink>
    </a:clrScheme>
    <a:fontScheme name="Orbit">
      <a:majorFont>
        <a:latin typeface="Candara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Candara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Orbit">
      <a:fillStyleLst>
        <a:solidFill>
          <a:schemeClr val="phClr"/>
        </a:solidFill>
        <a:solidFill>
          <a:schemeClr val="phClr">
            <a:shade val="80000"/>
          </a:schemeClr>
        </a:solidFill>
        <a:gradFill rotWithShape="1">
          <a:gsLst>
            <a:gs pos="0">
              <a:schemeClr val="phClr">
                <a:shade val="30000"/>
                <a:satMod val="100000"/>
              </a:schemeClr>
            </a:gs>
            <a:gs pos="80000">
              <a:schemeClr val="phClr">
                <a:shade val="90000"/>
                <a:satMod val="100000"/>
              </a:schemeClr>
            </a:gs>
            <a:gs pos="100000">
              <a:schemeClr val="phClr">
                <a:tint val="9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762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228600" dist="38100" dir="5400000" sx="104000" sy="104000" algn="ctr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317500" dist="381000" dir="5400000" sx="90000" sy="2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etal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000"/>
                <a:lumMod val="80000"/>
              </a:schemeClr>
              <a:schemeClr val="phClr">
                <a:satMod val="360000"/>
                <a:lumMod val="14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E5EB6D54EC7494AB27258005DCAA70B" ma:contentTypeVersion="3" ma:contentTypeDescription="Ein neues Dokument erstellen." ma:contentTypeScope="" ma:versionID="2965b2c3bfee88294d6fb320be5ada29">
  <xsd:schema xmlns:xsd="http://www.w3.org/2001/XMLSchema" xmlns:xs="http://www.w3.org/2001/XMLSchema" xmlns:p="http://schemas.microsoft.com/office/2006/metadata/properties" xmlns:ns2="181928a5-1ba0-4eb4-a7ce-301f0d0d6ee0" targetNamespace="http://schemas.microsoft.com/office/2006/metadata/properties" ma:root="true" ma:fieldsID="635278a705ac2615194e752b9defeb53" ns2:_="">
    <xsd:import namespace="181928a5-1ba0-4eb4-a7ce-301f0d0d6ee0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1928a5-1ba0-4eb4-a7ce-301f0d0d6ee0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181928a5-1ba0-4eb4-a7ce-301f0d0d6ee0" xsi:nil="true"/>
  </documentManagement>
</p:properties>
</file>

<file path=customXml/itemProps1.xml><?xml version="1.0" encoding="utf-8"?>
<ds:datastoreItem xmlns:ds="http://schemas.openxmlformats.org/officeDocument/2006/customXml" ds:itemID="{49607DD1-9666-4974-A94D-82C224E410FC}"/>
</file>

<file path=customXml/itemProps2.xml><?xml version="1.0" encoding="utf-8"?>
<ds:datastoreItem xmlns:ds="http://schemas.openxmlformats.org/officeDocument/2006/customXml" ds:itemID="{F690C5EA-4662-4506-AC9F-CC74CAC9CB81}"/>
</file>

<file path=customXml/itemProps3.xml><?xml version="1.0" encoding="utf-8"?>
<ds:datastoreItem xmlns:ds="http://schemas.openxmlformats.org/officeDocument/2006/customXml" ds:itemID="{EC8CE193-9699-40B3-A2CB-7D847F406F93}"/>
</file>

<file path=docProps/app.xml><?xml version="1.0" encoding="utf-8"?>
<Properties xmlns="http://schemas.openxmlformats.org/officeDocument/2006/extended-properties" xmlns:vt="http://schemas.openxmlformats.org/officeDocument/2006/docPropsVTypes">
  <Template>Mnemosyne.thmx</Template>
  <TotalTime>0</TotalTime>
  <Words>460</Words>
  <Application>Microsoft Office PowerPoint</Application>
  <PresentationFormat>Bildschirmpräsentation (4:3)</PresentationFormat>
  <Paragraphs>137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0" baseType="lpstr">
      <vt:lpstr>Arial</vt:lpstr>
      <vt:lpstr>Candara</vt:lpstr>
      <vt:lpstr>Comic Sans MS</vt:lpstr>
      <vt:lpstr>Mnemosyne</vt:lpstr>
      <vt:lpstr>Elektro-</vt:lpstr>
      <vt:lpstr>PowerPoint-Präsentation</vt:lpstr>
      <vt:lpstr>PowerPoint-Präsentation</vt:lpstr>
      <vt:lpstr> Das Elektro-schutzkonzept</vt:lpstr>
      <vt:lpstr>PowerPoint-Präsentation</vt:lpstr>
      <vt:lpstr>PowerPoint-Präsentation</vt:lpstr>
      <vt:lpstr>PowerPoint-Präsentation</vt:lpstr>
      <vt:lpstr>PowerPoint-Präsentation</vt:lpstr>
      <vt:lpstr>2. Fehlerschutz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Schutzmaßmahmen</dc:title>
  <dc:creator>xxxxxxxx xxxxxxxx</dc:creator>
  <cp:lastModifiedBy>KFZ</cp:lastModifiedBy>
  <cp:revision>45</cp:revision>
  <dcterms:created xsi:type="dcterms:W3CDTF">2012-03-21T12:51:58Z</dcterms:created>
  <dcterms:modified xsi:type="dcterms:W3CDTF">2017-02-03T13:02:22Z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0x0101008E5EB6D54EC7494AB27258005DCAA70B</vt:lpwstr>
  </property>
  <property fmtid="{D5CDD505-2E9C-101B-9397-08002B2CF9AE}" pid="3" name="Order">
    <vt:r8>6100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</Properties>
</file>

<file path=docProps/thumbnail.jpeg>
</file>